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35"/>
    <a:srgbClr val="72A76A"/>
    <a:srgbClr val="875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8B6AE-D449-DB4F-87CA-EB6005514BF3}" type="datetimeFigureOut">
              <a:rPr lang="en-US" smtClean="0"/>
              <a:t>15/10/14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71500"/>
            <a:ext cx="3810000" cy="285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D1091-2A7A-2B4A-B2B2-455AE14B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D5C2-5A85-4A43-AE19-AADE122B41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0" y="2200821"/>
            <a:ext cx="7493000" cy="34220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0030"/>
            <a:ext cx="10160000" cy="1979969"/>
          </a:xfrm>
          <a:custGeom>
            <a:avLst/>
            <a:gdLst/>
            <a:ahLst/>
            <a:cxnLst/>
            <a:rect l="l" t="t" r="r" b="b"/>
            <a:pathLst>
              <a:path w="10160000" h="19799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1979969"/>
                </a:lnTo>
                <a:lnTo>
                  <a:pt x="10160000" y="19799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19799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6856" y="6319782"/>
            <a:ext cx="6014720" cy="983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366010">
              <a:lnSpc>
                <a:spcPct val="792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Uma escola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como co</a:t>
            </a:r>
            <a:r>
              <a:rPr sz="4000" spc="-65" dirty="0" smtClean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unidade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aprendizagem</a:t>
            </a:r>
            <a:endParaRPr sz="4000" dirty="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942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20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86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3873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64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03600" y="2971801"/>
            <a:ext cx="0" cy="3831501"/>
          </a:xfrm>
          <a:custGeom>
            <a:avLst/>
            <a:gdLst/>
            <a:ahLst/>
            <a:cxnLst/>
            <a:rect l="l" t="t" r="r" b="b"/>
            <a:pathLst>
              <a:path h="3831501">
                <a:moveTo>
                  <a:pt x="0" y="0"/>
                </a:moveTo>
                <a:lnTo>
                  <a:pt x="0" y="3831501"/>
                </a:lnTo>
              </a:path>
            </a:pathLst>
          </a:custGeom>
          <a:ln w="12700">
            <a:solidFill>
              <a:srgbClr val="F897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986231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3200" y="2133600"/>
            <a:ext cx="10668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258" marR="12700" indent="-163194">
              <a:lnSpc>
                <a:spcPct val="126299"/>
              </a:lnSpc>
            </a:pPr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	Diálogo Igualitário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2368" y="2253141"/>
            <a:ext cx="1060450" cy="1695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0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lidariedade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8516" y="2097138"/>
            <a:ext cx="102489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5094">
              <a:lnSpc>
                <a:spcPct val="126299"/>
              </a:lnSpc>
            </a:pP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Dimensão Ins</a:t>
            </a:r>
            <a:r>
              <a:rPr sz="1000" b="1" spc="-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rumen</a:t>
            </a:r>
            <a:r>
              <a:rPr sz="1000" b="1" spc="-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1248" y="2253142"/>
            <a:ext cx="1258258" cy="185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Transformação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358" y="2020938"/>
            <a:ext cx="942340" cy="72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Igualdad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de diferenças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6835" y="2024380"/>
            <a:ext cx="75057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Criaçã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de Sentido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00" y="516613"/>
            <a:ext cx="8272146" cy="9010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</a:pPr>
            <a:r>
              <a:rPr sz="3800" b="1" dirty="0">
                <a:solidFill>
                  <a:srgbClr val="F8971D"/>
                </a:solidFill>
                <a:latin typeface="Verdana"/>
                <a:cs typeface="Verdana"/>
              </a:rPr>
              <a:t>Uma escola como  </a:t>
            </a:r>
            <a:r>
              <a:rPr sz="3800" b="1" u="sng" dirty="0">
                <a:solidFill>
                  <a:srgbClr val="F8971D"/>
                </a:solidFill>
                <a:latin typeface="Verdana"/>
                <a:cs typeface="Verdana"/>
              </a:rPr>
              <a:t>Comunidade</a:t>
            </a:r>
            <a:r>
              <a:rPr sz="3800" b="1" u="sng" spc="-6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dirty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6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dirty="0">
                <a:solidFill>
                  <a:srgbClr val="F8971D"/>
                </a:solidFill>
                <a:latin typeface="Verdana"/>
                <a:cs typeface="Verdana"/>
              </a:rPr>
              <a:t>Aprendizagem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 rot="4988189">
            <a:off x="1464239" y="40163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801" y="35052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801" y="41910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1800" y="2895601"/>
            <a:ext cx="7191376" cy="605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3252" marR="12700" indent="-145414">
              <a:lnSpc>
                <a:spcPct val="104200"/>
              </a:lnSpc>
            </a:pPr>
            <a:r>
              <a:rPr sz="1600" b="1" dirty="0">
                <a:solidFill>
                  <a:srgbClr val="BB454F"/>
                </a:solidFill>
                <a:latin typeface="Verdana"/>
                <a:cs typeface="Verdana"/>
              </a:rPr>
              <a:t>Implementa Atuações Educativas de êxito</a:t>
            </a:r>
            <a:endParaRPr sz="1600" dirty="0">
              <a:solidFill>
                <a:srgbClr val="BB454F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3568" y="1626760"/>
            <a:ext cx="8245031" cy="202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76"/>
              </a:lnSpc>
            </a:pPr>
            <a:r>
              <a:rPr lang="x-none" sz="1600" b="1" dirty="0" smtClean="0">
                <a:solidFill>
                  <a:srgbClr val="86587A"/>
                </a:solidFill>
                <a:latin typeface="Verdana"/>
                <a:cs typeface="Verdana"/>
              </a:rPr>
              <a:t>Embasa</a:t>
            </a:r>
            <a:r>
              <a:rPr sz="1600" b="1" dirty="0" smtClean="0">
                <a:solidFill>
                  <a:srgbClr val="86587A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86587A"/>
                </a:solidFill>
                <a:latin typeface="Verdana"/>
                <a:cs typeface="Verdana"/>
              </a:rPr>
              <a:t>suas ações nos princípios da aprendizagem dialógica</a:t>
            </a:r>
            <a:endParaRPr sz="1600" dirty="0">
              <a:solidFill>
                <a:srgbClr val="86587A"/>
              </a:solidFill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5257" y="3596588"/>
            <a:ext cx="1107440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Sensibili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ação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7428" y="42823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b="1" spc="16" dirty="0">
                <a:solidFill>
                  <a:srgbClr val="FFFFFF"/>
                </a:solidFill>
                <a:latin typeface="Verdana"/>
                <a:cs typeface="Verdana"/>
              </a:rPr>
              <a:t>Tomada</a:t>
            </a:r>
            <a:r>
              <a:rPr sz="1000" b="1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000" b="1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Decisão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400" y="2895600"/>
            <a:ext cx="7758546" cy="525678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marR="4818332" algn="ctr">
              <a:lnSpc>
                <a:spcPts val="1626"/>
              </a:lnSpc>
            </a:pPr>
            <a:r>
              <a:rPr lang="pt-BR" sz="1600" b="1" dirty="0">
                <a:solidFill>
                  <a:srgbClr val="72A76A"/>
                </a:solidFill>
                <a:latin typeface="Verdana"/>
                <a:cs typeface="Verdana"/>
              </a:rPr>
              <a:t>Passa pelas fases de</a:t>
            </a:r>
            <a:r>
              <a:rPr lang="pt-BR" sz="1600" dirty="0">
                <a:solidFill>
                  <a:srgbClr val="72A76A"/>
                </a:solidFill>
                <a:latin typeface="Verdana"/>
                <a:cs typeface="Verdana"/>
              </a:rPr>
              <a:t> </a:t>
            </a:r>
            <a:r>
              <a:rPr lang="pt-BR" sz="1600" b="1" dirty="0">
                <a:solidFill>
                  <a:srgbClr val="72A76A"/>
                </a:solidFill>
                <a:latin typeface="Verdana"/>
                <a:cs typeface="Verdana"/>
              </a:rPr>
              <a:t>transformação</a:t>
            </a:r>
            <a:endParaRPr lang="pt-BR" sz="1600" dirty="0">
              <a:solidFill>
                <a:srgbClr val="72A76A"/>
              </a:solidFill>
              <a:latin typeface="Verdana"/>
              <a:cs typeface="Verdana"/>
            </a:endParaRPr>
          </a:p>
        </p:txBody>
      </p:sp>
      <p:sp>
        <p:nvSpPr>
          <p:cNvPr id="46" name="object 6"/>
          <p:cNvSpPr/>
          <p:nvPr/>
        </p:nvSpPr>
        <p:spPr>
          <a:xfrm>
            <a:off x="87376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47" name="object 14"/>
          <p:cNvSpPr txBox="1"/>
          <p:nvPr/>
        </p:nvSpPr>
        <p:spPr>
          <a:xfrm>
            <a:off x="8942086" y="2097138"/>
            <a:ext cx="942340" cy="4936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nteligência </a:t>
            </a:r>
            <a:r>
              <a:rPr sz="10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Cultural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8" name="object 23"/>
          <p:cNvSpPr/>
          <p:nvPr/>
        </p:nvSpPr>
        <p:spPr>
          <a:xfrm>
            <a:off x="824374" y="4895765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31"/>
          <p:cNvSpPr txBox="1"/>
          <p:nvPr/>
        </p:nvSpPr>
        <p:spPr>
          <a:xfrm>
            <a:off x="889000" y="4987154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16" dirty="0">
                <a:solidFill>
                  <a:srgbClr val="FFFFFF"/>
                </a:solidFill>
                <a:latin typeface="Verdana"/>
                <a:cs typeface="Verdana"/>
              </a:rPr>
              <a:t>Sonho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0" name="object 23"/>
          <p:cNvSpPr/>
          <p:nvPr/>
        </p:nvSpPr>
        <p:spPr>
          <a:xfrm>
            <a:off x="812801" y="55626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31"/>
          <p:cNvSpPr txBox="1"/>
          <p:nvPr/>
        </p:nvSpPr>
        <p:spPr>
          <a:xfrm>
            <a:off x="877428" y="56539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16" dirty="0">
                <a:solidFill>
                  <a:srgbClr val="FFFFFF"/>
                </a:solidFill>
                <a:latin typeface="Verdana"/>
                <a:cs typeface="Verdana"/>
              </a:rPr>
              <a:t>Seleção de Prioridades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2" name="object 23"/>
          <p:cNvSpPr/>
          <p:nvPr/>
        </p:nvSpPr>
        <p:spPr>
          <a:xfrm>
            <a:off x="824374" y="62484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31"/>
          <p:cNvSpPr txBox="1"/>
          <p:nvPr/>
        </p:nvSpPr>
        <p:spPr>
          <a:xfrm>
            <a:off x="889000" y="63397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16" dirty="0">
                <a:solidFill>
                  <a:srgbClr val="FFFFFF"/>
                </a:solidFill>
                <a:latin typeface="Verdana"/>
                <a:cs typeface="Verdana"/>
              </a:rPr>
              <a:t>Planejamento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4" name="object 17"/>
          <p:cNvSpPr/>
          <p:nvPr/>
        </p:nvSpPr>
        <p:spPr>
          <a:xfrm rot="4988189">
            <a:off x="1464239" y="4702109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17"/>
          <p:cNvSpPr/>
          <p:nvPr/>
        </p:nvSpPr>
        <p:spPr>
          <a:xfrm rot="4988189">
            <a:off x="1464239" y="53818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17"/>
          <p:cNvSpPr/>
          <p:nvPr/>
        </p:nvSpPr>
        <p:spPr>
          <a:xfrm rot="4988189">
            <a:off x="1464240" y="60676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2"/>
          <p:cNvSpPr/>
          <p:nvPr/>
        </p:nvSpPr>
        <p:spPr>
          <a:xfrm>
            <a:off x="5765800" y="51308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58" name="object 3"/>
          <p:cNvSpPr/>
          <p:nvPr/>
        </p:nvSpPr>
        <p:spPr>
          <a:xfrm>
            <a:off x="4775200" y="61722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59" name="object 4"/>
          <p:cNvSpPr/>
          <p:nvPr/>
        </p:nvSpPr>
        <p:spPr>
          <a:xfrm>
            <a:off x="4470400" y="4038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60" name="object 5"/>
          <p:cNvSpPr/>
          <p:nvPr/>
        </p:nvSpPr>
        <p:spPr>
          <a:xfrm>
            <a:off x="3798153" y="5181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61" name="object 6"/>
          <p:cNvSpPr/>
          <p:nvPr/>
        </p:nvSpPr>
        <p:spPr>
          <a:xfrm>
            <a:off x="7747000" y="50292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62" name="object 7"/>
          <p:cNvSpPr/>
          <p:nvPr/>
        </p:nvSpPr>
        <p:spPr>
          <a:xfrm>
            <a:off x="6756400" y="41148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63" name="object 10"/>
          <p:cNvSpPr txBox="1"/>
          <p:nvPr/>
        </p:nvSpPr>
        <p:spPr>
          <a:xfrm>
            <a:off x="5842000" y="5257800"/>
            <a:ext cx="10668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258" marR="12700" indent="-163194">
              <a:lnSpc>
                <a:spcPct val="126299"/>
              </a:lnSpc>
            </a:pPr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	Biblioteca Tutorada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4" name="object 11"/>
          <p:cNvSpPr txBox="1"/>
          <p:nvPr/>
        </p:nvSpPr>
        <p:spPr>
          <a:xfrm>
            <a:off x="4775201" y="6248400"/>
            <a:ext cx="1060450" cy="1695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Particiapação Educativa da Comunidade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4560716" y="4129138"/>
            <a:ext cx="102489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5094" algn="ctr">
              <a:lnSpc>
                <a:spcPct val="126299"/>
              </a:lnSpc>
            </a:pPr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Grupos Interativos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6" name="object 13"/>
          <p:cNvSpPr txBox="1"/>
          <p:nvPr/>
        </p:nvSpPr>
        <p:spPr>
          <a:xfrm>
            <a:off x="3784600" y="5334002"/>
            <a:ext cx="1258258" cy="185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Formação de Familiares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7" name="object 14"/>
          <p:cNvSpPr txBox="1"/>
          <p:nvPr/>
        </p:nvSpPr>
        <p:spPr>
          <a:xfrm>
            <a:off x="7823200" y="5043538"/>
            <a:ext cx="1070626" cy="72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Formação Pedagógica Dialógica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8" name="object 15"/>
          <p:cNvSpPr txBox="1"/>
          <p:nvPr/>
        </p:nvSpPr>
        <p:spPr>
          <a:xfrm>
            <a:off x="6908800" y="4208780"/>
            <a:ext cx="918766" cy="439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Tertúlias </a:t>
            </a: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Dialógicas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9" name="object 6"/>
          <p:cNvSpPr/>
          <p:nvPr/>
        </p:nvSpPr>
        <p:spPr>
          <a:xfrm>
            <a:off x="6785627" y="6121401"/>
            <a:ext cx="1494774" cy="889000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70" name="object 14"/>
          <p:cNvSpPr txBox="1"/>
          <p:nvPr/>
        </p:nvSpPr>
        <p:spPr>
          <a:xfrm>
            <a:off x="6908801" y="6172201"/>
            <a:ext cx="1262770" cy="825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Modelo Dialógico de Resolução de Conflitos </a:t>
            </a:r>
            <a:endParaRPr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161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20" grpId="0" animBg="1"/>
      <p:bldP spid="23" grpId="0" animBg="1"/>
      <p:bldP spid="25" grpId="0"/>
      <p:bldP spid="26" grpId="0"/>
      <p:bldP spid="27" grpId="0"/>
      <p:bldP spid="31" grpId="0"/>
      <p:bldP spid="41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6394" y="2745445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8758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000" y="44196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8758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7622" y="44196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8758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83194" y="2745445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8758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5243" y="44196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8758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5973" y="2745445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8758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04540" y="2895600"/>
            <a:ext cx="139446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25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Inteligência cultural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9598" y="4803140"/>
            <a:ext cx="1586230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Solidariedade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1628" y="4597400"/>
            <a:ext cx="153289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25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Dimensão Instrumental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9072" y="3115232"/>
            <a:ext cx="1605915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80" dirty="0" smtClean="0">
                <a:solidFill>
                  <a:srgbClr val="FFFFFF"/>
                </a:solidFill>
                <a:latin typeface="Verdana"/>
                <a:cs typeface="Verdana"/>
              </a:rPr>
              <a:t>Transformação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1428" y="4597400"/>
            <a:ext cx="155428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25000"/>
              </a:lnSpc>
            </a:pPr>
            <a:r>
              <a:rPr sz="1600" b="1" spc="-80" dirty="0" smtClean="0">
                <a:solidFill>
                  <a:srgbClr val="FFFFFF"/>
                </a:solidFill>
                <a:latin typeface="Verdana"/>
                <a:cs typeface="Verdana"/>
              </a:rPr>
              <a:t>Igualdad</a:t>
            </a:r>
            <a:r>
              <a:rPr sz="1600" b="1" spc="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b="1" spc="-16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80" dirty="0" smtClean="0">
                <a:solidFill>
                  <a:srgbClr val="FFFFFF"/>
                </a:solidFill>
                <a:latin typeface="Verdana"/>
                <a:cs typeface="Verdana"/>
              </a:rPr>
              <a:t>de diferenças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7000" y="2964180"/>
            <a:ext cx="1519149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25000"/>
              </a:lnSpc>
            </a:pPr>
            <a:r>
              <a:rPr sz="1600" b="1" spc="-80" dirty="0" smtClean="0">
                <a:solidFill>
                  <a:srgbClr val="FFFFFF"/>
                </a:solidFill>
                <a:latin typeface="Verdana"/>
                <a:cs typeface="Verdana"/>
              </a:rPr>
              <a:t>Criaçã</a:t>
            </a:r>
            <a:r>
              <a:rPr sz="1600" b="1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16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80" dirty="0" smtClean="0">
                <a:solidFill>
                  <a:srgbClr val="FFFFFF"/>
                </a:solidFill>
                <a:latin typeface="Verdana"/>
                <a:cs typeface="Verdana"/>
              </a:rPr>
              <a:t>de Sentido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87587A"/>
                </a:solidFill>
                <a:latin typeface="Verdana"/>
                <a:cs typeface="Verdana"/>
              </a:rPr>
              <a:t>Princípios da</a:t>
            </a:r>
            <a:endParaRPr sz="3800" dirty="0">
              <a:solidFill>
                <a:srgbClr val="87587A"/>
              </a:solidFill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87A"/>
                </a:solidFill>
                <a:latin typeface="Verdana"/>
                <a:cs typeface="Verdana"/>
              </a:rPr>
              <a:t>Aprendizagem</a:t>
            </a:r>
            <a:r>
              <a:rPr sz="3800" b="1" u="sng" spc="-5" dirty="0" smtClean="0">
                <a:solidFill>
                  <a:srgbClr val="87587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87A"/>
                </a:solidFill>
                <a:latin typeface="Verdana"/>
                <a:cs typeface="Verdana"/>
              </a:rPr>
              <a:t>Dialógica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584200" y="27432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8758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9"/>
          <p:cNvSpPr txBox="1"/>
          <p:nvPr/>
        </p:nvSpPr>
        <p:spPr>
          <a:xfrm>
            <a:off x="942346" y="2893355"/>
            <a:ext cx="139446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25000"/>
              </a:lnSpc>
            </a:pPr>
            <a:r>
              <a:rPr lang="x-none" sz="1600" b="1" dirty="0" smtClean="0">
                <a:solidFill>
                  <a:srgbClr val="FFFFFF"/>
                </a:solidFill>
                <a:latin typeface="Verdana"/>
                <a:cs typeface="Verdana"/>
              </a:rPr>
              <a:t>Diáologo</a:t>
            </a:r>
          </a:p>
          <a:p>
            <a:pPr marL="12700" marR="12700" algn="ctr">
              <a:lnSpc>
                <a:spcPct val="125000"/>
              </a:lnSpc>
            </a:pPr>
            <a:r>
              <a:rPr lang="x-none" sz="1600" b="1" dirty="0" smtClean="0">
                <a:solidFill>
                  <a:srgbClr val="FFFFFF"/>
                </a:solidFill>
                <a:latin typeface="Verdana"/>
                <a:cs typeface="Verdana"/>
              </a:rPr>
              <a:t>Igualitário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0893" y="2445354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496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079"/>
              </a:lnSpc>
            </a:pPr>
            <a:r>
              <a:rPr sz="3800" b="1" dirty="0" smtClean="0">
                <a:solidFill>
                  <a:srgbClr val="72A76A"/>
                </a:solidFill>
                <a:latin typeface="Verdana"/>
                <a:cs typeface="Verdana"/>
              </a:rPr>
              <a:t>Processo de</a:t>
            </a:r>
            <a:endParaRPr sz="3800" dirty="0">
              <a:solidFill>
                <a:srgbClr val="72A76A"/>
              </a:solidFill>
              <a:latin typeface="Verdana"/>
              <a:cs typeface="Verdana"/>
            </a:endParaRPr>
          </a:p>
          <a:p>
            <a:pPr marL="12700">
              <a:lnSpc>
                <a:spcPts val="397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72A76A"/>
                </a:solidFill>
                <a:latin typeface="Verdana"/>
                <a:cs typeface="Verdana"/>
              </a:rPr>
              <a:t>transformação 	</a:t>
            </a:r>
            <a:endParaRPr sz="3800" dirty="0">
              <a:solidFill>
                <a:srgbClr val="72A76A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9989" y="3969944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496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2464" y="3969944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07" y="104965"/>
                </a:lnTo>
                <a:lnTo>
                  <a:pt x="696556" y="115778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496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8515" y="2349500"/>
            <a:ext cx="2438380" cy="492042"/>
          </a:xfrm>
          <a:custGeom>
            <a:avLst/>
            <a:gdLst/>
            <a:ahLst/>
            <a:cxnLst/>
            <a:rect l="l" t="t" r="r" b="b"/>
            <a:pathLst>
              <a:path w="2438380" h="492042">
                <a:moveTo>
                  <a:pt x="720734" y="1012"/>
                </a:moveTo>
                <a:lnTo>
                  <a:pt x="8367" y="1511"/>
                </a:lnTo>
                <a:lnTo>
                  <a:pt x="4718" y="53983"/>
                </a:lnTo>
                <a:lnTo>
                  <a:pt x="5651" y="69205"/>
                </a:lnTo>
                <a:lnTo>
                  <a:pt x="8470" y="80556"/>
                </a:lnTo>
                <a:lnTo>
                  <a:pt x="9675" y="83238"/>
                </a:lnTo>
                <a:lnTo>
                  <a:pt x="10746" y="85947"/>
                </a:lnTo>
                <a:lnTo>
                  <a:pt x="13979" y="131219"/>
                </a:lnTo>
                <a:lnTo>
                  <a:pt x="13755" y="145094"/>
                </a:lnTo>
                <a:lnTo>
                  <a:pt x="11917" y="204522"/>
                </a:lnTo>
                <a:lnTo>
                  <a:pt x="9654" y="262018"/>
                </a:lnTo>
                <a:lnTo>
                  <a:pt x="6503" y="336653"/>
                </a:lnTo>
                <a:lnTo>
                  <a:pt x="0" y="486067"/>
                </a:lnTo>
                <a:lnTo>
                  <a:pt x="1451432" y="492042"/>
                </a:lnTo>
                <a:lnTo>
                  <a:pt x="2419769" y="490499"/>
                </a:lnTo>
                <a:lnTo>
                  <a:pt x="2426327" y="356048"/>
                </a:lnTo>
                <a:lnTo>
                  <a:pt x="2431841" y="240540"/>
                </a:lnTo>
                <a:lnTo>
                  <a:pt x="2434375" y="186044"/>
                </a:lnTo>
                <a:lnTo>
                  <a:pt x="2436461" y="139560"/>
                </a:lnTo>
                <a:lnTo>
                  <a:pt x="2438263" y="94436"/>
                </a:lnTo>
                <a:lnTo>
                  <a:pt x="2438380" y="88987"/>
                </a:lnTo>
                <a:lnTo>
                  <a:pt x="2438295" y="80465"/>
                </a:lnTo>
                <a:lnTo>
                  <a:pt x="2431276" y="42724"/>
                </a:lnTo>
                <a:lnTo>
                  <a:pt x="2420464" y="2558"/>
                </a:lnTo>
                <a:lnTo>
                  <a:pt x="1420134" y="2558"/>
                </a:lnTo>
                <a:lnTo>
                  <a:pt x="720734" y="1012"/>
                </a:lnTo>
                <a:close/>
              </a:path>
              <a:path w="2438380" h="492042">
                <a:moveTo>
                  <a:pt x="2419769" y="0"/>
                </a:moveTo>
                <a:lnTo>
                  <a:pt x="1420134" y="2558"/>
                </a:lnTo>
                <a:lnTo>
                  <a:pt x="2420464" y="2558"/>
                </a:lnTo>
                <a:lnTo>
                  <a:pt x="2419769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0446" y="3886200"/>
            <a:ext cx="1696070" cy="492042"/>
          </a:xfrm>
          <a:custGeom>
            <a:avLst/>
            <a:gdLst/>
            <a:ahLst/>
            <a:cxnLst/>
            <a:rect l="l" t="t" r="r" b="b"/>
            <a:pathLst>
              <a:path w="1696070" h="492042">
                <a:moveTo>
                  <a:pt x="397093" y="991"/>
                </a:moveTo>
                <a:lnTo>
                  <a:pt x="5828" y="1286"/>
                </a:lnTo>
                <a:lnTo>
                  <a:pt x="3451" y="43052"/>
                </a:lnTo>
                <a:lnTo>
                  <a:pt x="3386" y="56376"/>
                </a:lnTo>
                <a:lnTo>
                  <a:pt x="3908" y="69050"/>
                </a:lnTo>
                <a:lnTo>
                  <a:pt x="5880" y="80556"/>
                </a:lnTo>
                <a:lnTo>
                  <a:pt x="6719" y="83238"/>
                </a:lnTo>
                <a:lnTo>
                  <a:pt x="7465" y="85947"/>
                </a:lnTo>
                <a:lnTo>
                  <a:pt x="9719" y="131219"/>
                </a:lnTo>
                <a:lnTo>
                  <a:pt x="9564" y="145094"/>
                </a:lnTo>
                <a:lnTo>
                  <a:pt x="8287" y="204522"/>
                </a:lnTo>
                <a:lnTo>
                  <a:pt x="6714" y="262018"/>
                </a:lnTo>
                <a:lnTo>
                  <a:pt x="4522" y="336653"/>
                </a:lnTo>
                <a:lnTo>
                  <a:pt x="0" y="486067"/>
                </a:lnTo>
                <a:lnTo>
                  <a:pt x="1009610" y="492042"/>
                </a:lnTo>
                <a:lnTo>
                  <a:pt x="1683181" y="490499"/>
                </a:lnTo>
                <a:lnTo>
                  <a:pt x="1691584" y="240678"/>
                </a:lnTo>
                <a:lnTo>
                  <a:pt x="1694124" y="161733"/>
                </a:lnTo>
                <a:lnTo>
                  <a:pt x="1695360" y="121082"/>
                </a:lnTo>
                <a:lnTo>
                  <a:pt x="1696070" y="80556"/>
                </a:lnTo>
                <a:lnTo>
                  <a:pt x="1695772" y="73861"/>
                </a:lnTo>
                <a:lnTo>
                  <a:pt x="1687859" y="24742"/>
                </a:lnTo>
                <a:lnTo>
                  <a:pt x="1683665" y="2558"/>
                </a:lnTo>
                <a:lnTo>
                  <a:pt x="987841" y="2558"/>
                </a:lnTo>
                <a:lnTo>
                  <a:pt x="397093" y="991"/>
                </a:lnTo>
                <a:close/>
              </a:path>
              <a:path w="1696070" h="492042">
                <a:moveTo>
                  <a:pt x="1683181" y="0"/>
                </a:moveTo>
                <a:lnTo>
                  <a:pt x="987841" y="2558"/>
                </a:lnTo>
                <a:lnTo>
                  <a:pt x="1683665" y="2558"/>
                </a:lnTo>
                <a:lnTo>
                  <a:pt x="1683181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13142" y="3874089"/>
            <a:ext cx="1955713" cy="492042"/>
          </a:xfrm>
          <a:custGeom>
            <a:avLst/>
            <a:gdLst/>
            <a:ahLst/>
            <a:cxnLst/>
            <a:rect l="l" t="t" r="r" b="b"/>
            <a:pathLst>
              <a:path w="1955713" h="492042">
                <a:moveTo>
                  <a:pt x="457880" y="1019"/>
                </a:moveTo>
                <a:lnTo>
                  <a:pt x="6715" y="1352"/>
                </a:lnTo>
                <a:lnTo>
                  <a:pt x="3981" y="42950"/>
                </a:lnTo>
                <a:lnTo>
                  <a:pt x="3897" y="56265"/>
                </a:lnTo>
                <a:lnTo>
                  <a:pt x="4513" y="69098"/>
                </a:lnTo>
                <a:lnTo>
                  <a:pt x="6781" y="80556"/>
                </a:lnTo>
                <a:lnTo>
                  <a:pt x="7749" y="83238"/>
                </a:lnTo>
                <a:lnTo>
                  <a:pt x="8609" y="85947"/>
                </a:lnTo>
                <a:lnTo>
                  <a:pt x="11128" y="110545"/>
                </a:lnTo>
                <a:lnTo>
                  <a:pt x="11098" y="139783"/>
                </a:lnTo>
                <a:lnTo>
                  <a:pt x="10208" y="181441"/>
                </a:lnTo>
                <a:lnTo>
                  <a:pt x="8736" y="231279"/>
                </a:lnTo>
                <a:lnTo>
                  <a:pt x="6570" y="297041"/>
                </a:lnTo>
                <a:lnTo>
                  <a:pt x="5215" y="336653"/>
                </a:lnTo>
                <a:lnTo>
                  <a:pt x="0" y="486067"/>
                </a:lnTo>
                <a:lnTo>
                  <a:pt x="1164169" y="492042"/>
                </a:lnTo>
                <a:lnTo>
                  <a:pt x="1940852" y="490499"/>
                </a:lnTo>
                <a:lnTo>
                  <a:pt x="1949443" y="269496"/>
                </a:lnTo>
                <a:lnTo>
                  <a:pt x="1952571" y="186194"/>
                </a:lnTo>
                <a:lnTo>
                  <a:pt x="1954245" y="139783"/>
                </a:lnTo>
                <a:lnTo>
                  <a:pt x="1955621" y="97279"/>
                </a:lnTo>
                <a:lnTo>
                  <a:pt x="1955713" y="80556"/>
                </a:lnTo>
                <a:lnTo>
                  <a:pt x="1955356" y="73744"/>
                </a:lnTo>
                <a:lnTo>
                  <a:pt x="1946229" y="24672"/>
                </a:lnTo>
                <a:lnTo>
                  <a:pt x="1941409" y="2558"/>
                </a:lnTo>
                <a:lnTo>
                  <a:pt x="1139063" y="2558"/>
                </a:lnTo>
                <a:lnTo>
                  <a:pt x="457880" y="1019"/>
                </a:lnTo>
                <a:close/>
              </a:path>
              <a:path w="1955713" h="492042">
                <a:moveTo>
                  <a:pt x="1940852" y="0"/>
                </a:moveTo>
                <a:lnTo>
                  <a:pt x="1139063" y="2558"/>
                </a:lnTo>
                <a:lnTo>
                  <a:pt x="1941409" y="2558"/>
                </a:lnTo>
                <a:lnTo>
                  <a:pt x="194085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89978" y="2349500"/>
            <a:ext cx="2438380" cy="492042"/>
          </a:xfrm>
          <a:custGeom>
            <a:avLst/>
            <a:gdLst/>
            <a:ahLst/>
            <a:cxnLst/>
            <a:rect l="l" t="t" r="r" b="b"/>
            <a:pathLst>
              <a:path w="2438380" h="492042">
                <a:moveTo>
                  <a:pt x="720734" y="1012"/>
                </a:moveTo>
                <a:lnTo>
                  <a:pt x="8367" y="1511"/>
                </a:lnTo>
                <a:lnTo>
                  <a:pt x="4718" y="53983"/>
                </a:lnTo>
                <a:lnTo>
                  <a:pt x="5651" y="69205"/>
                </a:lnTo>
                <a:lnTo>
                  <a:pt x="8470" y="80556"/>
                </a:lnTo>
                <a:lnTo>
                  <a:pt x="9675" y="83238"/>
                </a:lnTo>
                <a:lnTo>
                  <a:pt x="10746" y="85947"/>
                </a:lnTo>
                <a:lnTo>
                  <a:pt x="13979" y="131219"/>
                </a:lnTo>
                <a:lnTo>
                  <a:pt x="13755" y="145094"/>
                </a:lnTo>
                <a:lnTo>
                  <a:pt x="11917" y="204522"/>
                </a:lnTo>
                <a:lnTo>
                  <a:pt x="9654" y="262018"/>
                </a:lnTo>
                <a:lnTo>
                  <a:pt x="6503" y="336653"/>
                </a:lnTo>
                <a:lnTo>
                  <a:pt x="0" y="486067"/>
                </a:lnTo>
                <a:lnTo>
                  <a:pt x="1451432" y="492042"/>
                </a:lnTo>
                <a:lnTo>
                  <a:pt x="2419769" y="490499"/>
                </a:lnTo>
                <a:lnTo>
                  <a:pt x="2426327" y="356048"/>
                </a:lnTo>
                <a:lnTo>
                  <a:pt x="2431841" y="240540"/>
                </a:lnTo>
                <a:lnTo>
                  <a:pt x="2434375" y="186044"/>
                </a:lnTo>
                <a:lnTo>
                  <a:pt x="2436461" y="139560"/>
                </a:lnTo>
                <a:lnTo>
                  <a:pt x="2438263" y="94436"/>
                </a:lnTo>
                <a:lnTo>
                  <a:pt x="2438380" y="88987"/>
                </a:lnTo>
                <a:lnTo>
                  <a:pt x="2438295" y="80465"/>
                </a:lnTo>
                <a:lnTo>
                  <a:pt x="2431276" y="42724"/>
                </a:lnTo>
                <a:lnTo>
                  <a:pt x="2420464" y="2558"/>
                </a:lnTo>
                <a:lnTo>
                  <a:pt x="1420134" y="2558"/>
                </a:lnTo>
                <a:lnTo>
                  <a:pt x="720734" y="1012"/>
                </a:lnTo>
                <a:close/>
              </a:path>
              <a:path w="2438380" h="492042">
                <a:moveTo>
                  <a:pt x="2419769" y="0"/>
                </a:moveTo>
                <a:lnTo>
                  <a:pt x="1420134" y="2558"/>
                </a:lnTo>
                <a:lnTo>
                  <a:pt x="2420464" y="2558"/>
                </a:lnTo>
                <a:lnTo>
                  <a:pt x="2419769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1597" y="3874089"/>
            <a:ext cx="2438315" cy="747605"/>
          </a:xfrm>
          <a:custGeom>
            <a:avLst/>
            <a:gdLst/>
            <a:ahLst/>
            <a:cxnLst/>
            <a:rect l="l" t="t" r="r" b="b"/>
            <a:pathLst>
              <a:path w="2438315" h="747605">
                <a:moveTo>
                  <a:pt x="783317" y="1519"/>
                </a:moveTo>
                <a:lnTo>
                  <a:pt x="8365" y="2312"/>
                </a:lnTo>
                <a:lnTo>
                  <a:pt x="5416" y="48265"/>
                </a:lnTo>
                <a:lnTo>
                  <a:pt x="4718" y="82051"/>
                </a:lnTo>
                <a:lnTo>
                  <a:pt x="5159" y="97938"/>
                </a:lnTo>
                <a:lnTo>
                  <a:pt x="6353" y="111741"/>
                </a:lnTo>
                <a:lnTo>
                  <a:pt x="8470" y="122402"/>
                </a:lnTo>
                <a:lnTo>
                  <a:pt x="9675" y="126479"/>
                </a:lnTo>
                <a:lnTo>
                  <a:pt x="10746" y="130596"/>
                </a:lnTo>
                <a:lnTo>
                  <a:pt x="13979" y="199392"/>
                </a:lnTo>
                <a:lnTo>
                  <a:pt x="13755" y="220476"/>
                </a:lnTo>
                <a:lnTo>
                  <a:pt x="12731" y="275708"/>
                </a:lnTo>
                <a:lnTo>
                  <a:pt x="10894" y="351438"/>
                </a:lnTo>
                <a:lnTo>
                  <a:pt x="9654" y="398145"/>
                </a:lnTo>
                <a:lnTo>
                  <a:pt x="8193" y="451364"/>
                </a:lnTo>
                <a:lnTo>
                  <a:pt x="6503" y="511556"/>
                </a:lnTo>
                <a:lnTo>
                  <a:pt x="0" y="738593"/>
                </a:lnTo>
                <a:lnTo>
                  <a:pt x="1394911" y="747605"/>
                </a:lnTo>
                <a:lnTo>
                  <a:pt x="2419769" y="745337"/>
                </a:lnTo>
                <a:lnTo>
                  <a:pt x="2425017" y="581939"/>
                </a:lnTo>
                <a:lnTo>
                  <a:pt x="2430475" y="408694"/>
                </a:lnTo>
                <a:lnTo>
                  <a:pt x="2433147" y="321834"/>
                </a:lnTo>
                <a:lnTo>
                  <a:pt x="2435483" y="243655"/>
                </a:lnTo>
                <a:lnTo>
                  <a:pt x="2437260" y="180788"/>
                </a:lnTo>
                <a:lnTo>
                  <a:pt x="2438233" y="140804"/>
                </a:lnTo>
                <a:lnTo>
                  <a:pt x="2438315" y="135217"/>
                </a:lnTo>
                <a:lnTo>
                  <a:pt x="2438293" y="122188"/>
                </a:lnTo>
                <a:lnTo>
                  <a:pt x="2433631" y="79021"/>
                </a:lnTo>
                <a:lnTo>
                  <a:pt x="2424418" y="25978"/>
                </a:lnTo>
                <a:lnTo>
                  <a:pt x="2420452" y="3817"/>
                </a:lnTo>
                <a:lnTo>
                  <a:pt x="1358771" y="3817"/>
                </a:lnTo>
                <a:lnTo>
                  <a:pt x="783317" y="1519"/>
                </a:lnTo>
                <a:close/>
              </a:path>
              <a:path w="2438315" h="747605">
                <a:moveTo>
                  <a:pt x="2419769" y="0"/>
                </a:moveTo>
                <a:lnTo>
                  <a:pt x="1358771" y="3817"/>
                </a:lnTo>
                <a:lnTo>
                  <a:pt x="2420452" y="3817"/>
                </a:lnTo>
                <a:lnTo>
                  <a:pt x="2419769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76880" y="2442556"/>
            <a:ext cx="1642110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Sensibilização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9373" y="3979256"/>
            <a:ext cx="738505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Sonho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89253" y="3967145"/>
            <a:ext cx="1604010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Planejamento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7302" y="1857176"/>
            <a:ext cx="1105535" cy="238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75"/>
              </a:lnSpc>
            </a:pPr>
            <a:r>
              <a:rPr sz="1600" b="1" dirty="0" smtClean="0">
                <a:solidFill>
                  <a:srgbClr val="F8971D"/>
                </a:solidFill>
                <a:latin typeface="Verdana"/>
                <a:cs typeface="Verdana"/>
              </a:rPr>
              <a:t>Pré-fases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1092" y="3381766"/>
            <a:ext cx="1737995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8971D"/>
                </a:solidFill>
                <a:latin typeface="Verdana"/>
                <a:cs typeface="Verdana"/>
              </a:rPr>
              <a:t>Transformação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92800" y="2442556"/>
            <a:ext cx="2233295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Tomada</a:t>
            </a:r>
            <a:r>
              <a:rPr sz="16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6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Verdana"/>
                <a:cs typeface="Verdana"/>
              </a:rPr>
              <a:t>Decisão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5736" y="3906185"/>
            <a:ext cx="1330325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9370">
              <a:lnSpc>
                <a:spcPct val="125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Seleção de Prioridades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Atuações Educativas</a:t>
            </a:r>
            <a:endParaRPr sz="3800" dirty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Êxito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5156200" y="1981200"/>
            <a:ext cx="2160000" cy="1079999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18" name="object 3"/>
          <p:cNvSpPr/>
          <p:nvPr/>
        </p:nvSpPr>
        <p:spPr>
          <a:xfrm>
            <a:off x="7442200" y="1981200"/>
            <a:ext cx="2160000" cy="1079999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19" name="object 4"/>
          <p:cNvSpPr/>
          <p:nvPr/>
        </p:nvSpPr>
        <p:spPr>
          <a:xfrm>
            <a:off x="203200" y="1981200"/>
            <a:ext cx="2160000" cy="1079999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20" name="object 5"/>
          <p:cNvSpPr/>
          <p:nvPr/>
        </p:nvSpPr>
        <p:spPr>
          <a:xfrm>
            <a:off x="1117600" y="3429000"/>
            <a:ext cx="2160000" cy="1079999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21" name="object 6"/>
          <p:cNvSpPr/>
          <p:nvPr/>
        </p:nvSpPr>
        <p:spPr>
          <a:xfrm>
            <a:off x="3860800" y="3429000"/>
            <a:ext cx="2160000" cy="1079999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22" name="object 7"/>
          <p:cNvSpPr/>
          <p:nvPr/>
        </p:nvSpPr>
        <p:spPr>
          <a:xfrm>
            <a:off x="2641600" y="1981200"/>
            <a:ext cx="2160000" cy="1079999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5613400" y="2245309"/>
            <a:ext cx="1161745" cy="4978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7734" marR="11430" indent="-146876" algn="ctr">
              <a:lnSpc>
                <a:spcPct val="126299"/>
              </a:lnSpc>
            </a:pPr>
            <a:r>
              <a:rPr lang="x-none" sz="1200" b="1" spc="5" dirty="0">
                <a:solidFill>
                  <a:srgbClr val="FFFFFF"/>
                </a:solidFill>
                <a:latin typeface="Verdana"/>
                <a:cs typeface="Verdana"/>
              </a:rPr>
              <a:t>	Biblioteca Tutorada 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7670800" y="2286000"/>
            <a:ext cx="1572126" cy="2663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30" algn="ctr"/>
            <a:r>
              <a:rPr lang="x-none" sz="1200" b="1" spc="5" dirty="0">
                <a:solidFill>
                  <a:srgbClr val="FFFFFF"/>
                </a:solidFill>
                <a:latin typeface="Verdana"/>
                <a:cs typeface="Verdana"/>
              </a:rPr>
              <a:t>Particiapação Educativa da Comunidade 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5" name="object 12"/>
          <p:cNvSpPr txBox="1"/>
          <p:nvPr/>
        </p:nvSpPr>
        <p:spPr>
          <a:xfrm>
            <a:off x="736600" y="2286000"/>
            <a:ext cx="1116105" cy="4508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30" marR="11430" indent="112586" algn="ctr">
              <a:lnSpc>
                <a:spcPct val="126299"/>
              </a:lnSpc>
            </a:pPr>
            <a:r>
              <a:rPr lang="x-none" sz="1200" b="1" spc="5" dirty="0">
                <a:solidFill>
                  <a:srgbClr val="FFFFFF"/>
                </a:solidFill>
                <a:latin typeface="Verdana"/>
                <a:cs typeface="Verdana"/>
              </a:rPr>
              <a:t>Grupos Interativos 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6" name="object 13"/>
          <p:cNvSpPr txBox="1"/>
          <p:nvPr/>
        </p:nvSpPr>
        <p:spPr>
          <a:xfrm>
            <a:off x="1498600" y="3657600"/>
            <a:ext cx="1374415" cy="4278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30" algn="ctr"/>
            <a:r>
              <a:rPr lang="x-none" sz="1200" b="1" spc="-45" dirty="0" smtClean="0">
                <a:solidFill>
                  <a:srgbClr val="FFFFFF"/>
                </a:solidFill>
                <a:latin typeface="Verdana"/>
                <a:cs typeface="Verdana"/>
              </a:rPr>
              <a:t>Formação</a:t>
            </a:r>
          </a:p>
          <a:p>
            <a:pPr marL="11430" algn="ctr"/>
            <a:r>
              <a:rPr lang="x-none" sz="1200" b="1" spc="-4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x-none" sz="1200" b="1" spc="-45" dirty="0">
                <a:solidFill>
                  <a:srgbClr val="FFFFFF"/>
                </a:solidFill>
                <a:latin typeface="Verdana"/>
                <a:cs typeface="Verdana"/>
              </a:rPr>
              <a:t>de Familiares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7" name="object 14"/>
          <p:cNvSpPr txBox="1"/>
          <p:nvPr/>
        </p:nvSpPr>
        <p:spPr>
          <a:xfrm>
            <a:off x="4394200" y="3581400"/>
            <a:ext cx="1165911" cy="7865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440" marR="11430" indent="-88583" algn="ctr">
              <a:lnSpc>
                <a:spcPct val="126299"/>
              </a:lnSpc>
            </a:pPr>
            <a:r>
              <a:rPr lang="x-none" sz="1200" b="1" spc="-45" dirty="0">
                <a:solidFill>
                  <a:srgbClr val="FFFFFF"/>
                </a:solidFill>
                <a:latin typeface="Verdana"/>
                <a:cs typeface="Verdana"/>
              </a:rPr>
              <a:t>Formação Pedagógica Dialógica 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8" name="object 15"/>
          <p:cNvSpPr txBox="1"/>
          <p:nvPr/>
        </p:nvSpPr>
        <p:spPr>
          <a:xfrm>
            <a:off x="2946400" y="2286000"/>
            <a:ext cx="1371600" cy="53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440" marR="11430" indent="-88583" algn="ctr">
              <a:lnSpc>
                <a:spcPct val="126299"/>
              </a:lnSpc>
            </a:pPr>
            <a:r>
              <a:rPr lang="x-none" sz="1200" b="1" spc="-45" dirty="0">
                <a:solidFill>
                  <a:srgbClr val="FFFFFF"/>
                </a:solidFill>
                <a:latin typeface="Verdana"/>
                <a:cs typeface="Verdana"/>
              </a:rPr>
              <a:t>Terúlias Dialógicas 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9" name="object 6"/>
          <p:cNvSpPr/>
          <p:nvPr/>
        </p:nvSpPr>
        <p:spPr>
          <a:xfrm>
            <a:off x="6604000" y="3429000"/>
            <a:ext cx="2160000" cy="1079999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30" name="object 14"/>
          <p:cNvSpPr txBox="1"/>
          <p:nvPr/>
        </p:nvSpPr>
        <p:spPr>
          <a:xfrm>
            <a:off x="6908800" y="3505200"/>
            <a:ext cx="1696019" cy="898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440" marR="11430" indent="-88583" algn="ctr">
              <a:lnSpc>
                <a:spcPct val="126299"/>
              </a:lnSpc>
            </a:pPr>
            <a:r>
              <a:rPr lang="x-none" sz="1200" b="1" spc="-45" dirty="0">
                <a:solidFill>
                  <a:srgbClr val="FFFFFF"/>
                </a:solidFill>
                <a:latin typeface="Verdana"/>
                <a:cs typeface="Verdana"/>
              </a:rPr>
              <a:t>Modelo Dialógico de Resolução de Conflitos 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132</Words>
  <Application>Microsoft Macintosh PowerPoint</Application>
  <PresentationFormat>Custom</PresentationFormat>
  <Paragraphs>55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Princípios da Aprendizagem Dialógica  </vt:lpstr>
      <vt:lpstr>Processo de transformação  </vt:lpstr>
      <vt:lpstr>Atuações Educativas de Êxito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6</cp:revision>
  <dcterms:created xsi:type="dcterms:W3CDTF">2014-10-07T08:35:19Z</dcterms:created>
  <dcterms:modified xsi:type="dcterms:W3CDTF">2014-10-16T00:40:02Z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