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79" r:id="rId3"/>
    <p:sldId id="280" r:id="rId4"/>
    <p:sldId id="289" r:id="rId5"/>
    <p:sldId id="259" r:id="rId6"/>
    <p:sldId id="290" r:id="rId7"/>
    <p:sldId id="291" r:id="rId8"/>
    <p:sldId id="293" r:id="rId9"/>
    <p:sldId id="292" r:id="rId10"/>
    <p:sldId id="286" r:id="rId11"/>
    <p:sldId id="294" r:id="rId12"/>
    <p:sldId id="295" r:id="rId13"/>
    <p:sldId id="288" r:id="rId14"/>
    <p:sldId id="276" r:id="rId15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A334E-9EC1-4210-BA8D-023BADC73E5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0" y="95250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16000" y="3667125"/>
            <a:ext cx="8128000" cy="3000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AFE2A-AB21-4F72-8262-93967F870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60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1756321"/>
            <a:ext cx="8407400" cy="42158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munidadedeaprendizagem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209133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5800" y="914402"/>
            <a:ext cx="1915484" cy="350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5" y="349815"/>
            <a:ext cx="972382" cy="936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72594" y="6318072"/>
            <a:ext cx="6603366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000" dirty="0">
                <a:solidFill>
                  <a:srgbClr val="FFFFFF"/>
                </a:solidFill>
                <a:latin typeface="Gill Sans Light"/>
                <a:cs typeface="Gill Sans Light"/>
              </a:rPr>
              <a:t>Co</a:t>
            </a:r>
            <a:r>
              <a:rPr sz="4000" spc="-66" dirty="0">
                <a:solidFill>
                  <a:srgbClr val="FFFFFF"/>
                </a:solidFill>
                <a:latin typeface="Gill Sans Light"/>
                <a:cs typeface="Gill Sans Light"/>
              </a:rPr>
              <a:t>m</a:t>
            </a:r>
            <a:r>
              <a:rPr sz="4000" dirty="0">
                <a:solidFill>
                  <a:srgbClr val="FFFFFF"/>
                </a:solidFill>
                <a:latin typeface="Gill Sans Light"/>
                <a:cs typeface="Gill Sans Light"/>
              </a:rPr>
              <a:t>unidade</a:t>
            </a:r>
            <a:r>
              <a:rPr sz="4000" spc="6" dirty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Light"/>
                <a:cs typeface="Gill Sans Light"/>
              </a:rPr>
              <a:t>de </a:t>
            </a:r>
            <a:r>
              <a:rPr sz="4000" b="1" dirty="0">
                <a:solidFill>
                  <a:srgbClr val="FFFFFF"/>
                </a:solidFill>
                <a:latin typeface="Gill Sans SemiBold"/>
                <a:cs typeface="Gill Sans SemiBold"/>
              </a:rPr>
              <a:t>Ap</a:t>
            </a:r>
            <a:r>
              <a:rPr sz="4000" b="1" spc="-86" dirty="0">
                <a:solidFill>
                  <a:srgbClr val="FFFFFF"/>
                </a:solidFill>
                <a:latin typeface="Gill Sans SemiBold"/>
                <a:cs typeface="Gill Sans SemiBold"/>
              </a:rPr>
              <a:t>r</a:t>
            </a:r>
            <a:r>
              <a:rPr sz="4000" b="1" dirty="0">
                <a:solidFill>
                  <a:srgbClr val="FFFFFF"/>
                </a:solidFill>
                <a:latin typeface="Gill Sans SemiBold"/>
                <a:cs typeface="Gill Sans SemiBold"/>
              </a:rPr>
              <a:t>endizagem</a:t>
            </a:r>
            <a:endParaRPr sz="4000" dirty="0">
              <a:latin typeface="Gill Sans SemiBold"/>
              <a:cs typeface="Gill Sans SemiBold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0" y="-18809"/>
            <a:ext cx="10171766" cy="1877396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1" y="5631100"/>
            <a:ext cx="10164709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520005" y="366281"/>
            <a:ext cx="972382" cy="936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3229453" y="6004382"/>
            <a:ext cx="6603366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000" dirty="0">
                <a:solidFill>
                  <a:srgbClr val="FFFFFF"/>
                </a:solidFill>
                <a:latin typeface="Gill Sans Light"/>
                <a:cs typeface="Gill Sans Light"/>
              </a:rPr>
              <a:t>Co</a:t>
            </a:r>
            <a:r>
              <a:rPr sz="4000" spc="-66" dirty="0">
                <a:solidFill>
                  <a:srgbClr val="FFFFFF"/>
                </a:solidFill>
                <a:latin typeface="Gill Sans Light"/>
                <a:cs typeface="Gill Sans Light"/>
              </a:rPr>
              <a:t>m</a:t>
            </a:r>
            <a:r>
              <a:rPr sz="4000" dirty="0">
                <a:solidFill>
                  <a:srgbClr val="FFFFFF"/>
                </a:solidFill>
                <a:latin typeface="Gill Sans Light"/>
                <a:cs typeface="Gill Sans Light"/>
              </a:rPr>
              <a:t>unidade</a:t>
            </a:r>
            <a:r>
              <a:rPr sz="4000" spc="6" dirty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Light"/>
                <a:cs typeface="Gill Sans Light"/>
              </a:rPr>
              <a:t>de </a:t>
            </a:r>
            <a:r>
              <a:rPr sz="4000" b="1" dirty="0">
                <a:solidFill>
                  <a:srgbClr val="FFFFFF"/>
                </a:solidFill>
                <a:latin typeface="Gill Sans SemiBold"/>
                <a:cs typeface="Gill Sans SemiBold"/>
              </a:rPr>
              <a:t>Ap</a:t>
            </a:r>
            <a:r>
              <a:rPr sz="4000" b="1" spc="-86" dirty="0">
                <a:solidFill>
                  <a:srgbClr val="FFFFFF"/>
                </a:solidFill>
                <a:latin typeface="Gill Sans SemiBold"/>
                <a:cs typeface="Gill Sans SemiBold"/>
              </a:rPr>
              <a:t>r</a:t>
            </a:r>
            <a:r>
              <a:rPr sz="4000" b="1" dirty="0">
                <a:solidFill>
                  <a:srgbClr val="FFFFFF"/>
                </a:solidFill>
                <a:latin typeface="Gill Sans SemiBold"/>
                <a:cs typeface="Gill Sans SemiBold"/>
              </a:rPr>
              <a:t>endizagem</a:t>
            </a:r>
            <a:endParaRPr sz="4000" dirty="0">
              <a:latin typeface="Gill Sans SemiBold"/>
              <a:cs typeface="Gill Sans SemiBold"/>
            </a:endParaRPr>
          </a:p>
        </p:txBody>
      </p:sp>
      <p:pic>
        <p:nvPicPr>
          <p:cNvPr id="20" name="Picture 4" descr="https://fbcdn-sphotos-e-a.akamaihd.net/hphotos-ak-xpa1/v/t1.0-9/11081058_880139148694333_4564903130250349165_n.jpg?oh=0920211815a912167daa68580b03a6f8&amp;oe=5619D756&amp;__gda__=1445976558_af6eb51533eac9ca841f324718f471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50" y="1858587"/>
            <a:ext cx="6248010" cy="37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2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533400"/>
            <a:ext cx="84074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pt-BR" sz="2400" b="1" u="sng" dirty="0" smtClean="0">
                <a:solidFill>
                  <a:srgbClr val="F8971D"/>
                </a:solidFill>
                <a:latin typeface="Verdana"/>
                <a:cs typeface="Verdana"/>
              </a:rPr>
              <a:t>Algumas atuações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84606" y="2362200"/>
            <a:ext cx="6390788" cy="2801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Participação educativa da comunidade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Formação de familiares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Biblioteca tutorada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Grupos interativos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00" y="1556296"/>
            <a:ext cx="9372600" cy="480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16700"/>
              </a:lnSpc>
              <a:spcBef>
                <a:spcPts val="1200"/>
              </a:spcBef>
              <a:buFont typeface="Arial"/>
              <a:buChar char="•"/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Sua participação nas atividades da escola é fundamental para a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melhora do rendimento escolar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de todos os estudantes. </a:t>
            </a:r>
          </a:p>
          <a:p>
            <a:pPr marL="355600" marR="12700" indent="-342900">
              <a:lnSpc>
                <a:spcPct val="116700"/>
              </a:lnSpc>
              <a:spcBef>
                <a:spcPts val="1200"/>
              </a:spcBef>
              <a:buFont typeface="Arial"/>
              <a:buChar char="•"/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Seu principal papel é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fornecer mais ajuda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, potencializar as interações e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favorecer o diálogo igualitário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. </a:t>
            </a:r>
          </a:p>
          <a:p>
            <a:pPr marL="355600" marR="12700" indent="-342900">
              <a:lnSpc>
                <a:spcPct val="116700"/>
              </a:lnSpc>
              <a:spcBef>
                <a:spcPts val="1200"/>
              </a:spcBef>
              <a:buFont typeface="Arial"/>
              <a:buChar char="•"/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Sua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participação é flexível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e não obrigatória. Mas deve ser exercida com compromisso e responsabilidade.</a:t>
            </a:r>
          </a:p>
          <a:p>
            <a:pPr marL="355600" marR="12700" indent="-342900">
              <a:lnSpc>
                <a:spcPct val="116700"/>
              </a:lnSpc>
              <a:spcBef>
                <a:spcPts val="1200"/>
              </a:spcBef>
              <a:buFont typeface="Arial"/>
              <a:buChar char="•"/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Você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 não substitui professores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ou outras pessoas responsáveis por diferentes áreas. </a:t>
            </a:r>
          </a:p>
          <a:p>
            <a:pPr marL="355600" marR="12700" indent="-342900">
              <a:lnSpc>
                <a:spcPct val="116700"/>
              </a:lnSpc>
              <a:spcBef>
                <a:spcPts val="1200"/>
              </a:spcBef>
              <a:buFont typeface="Arial"/>
              <a:buChar char="•"/>
            </a:pP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Uma exigência que deve ser cumprida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é seu compromisso e entusiasmo em participar. </a:t>
            </a:r>
          </a:p>
          <a:p>
            <a:pPr marL="355600" marR="12700" indent="-342900">
              <a:lnSpc>
                <a:spcPct val="116700"/>
              </a:lnSpc>
              <a:spcBef>
                <a:spcPts val="1200"/>
              </a:spcBef>
              <a:buFont typeface="Arial"/>
              <a:buChar char="•"/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É preciso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conhecer as normas da escola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para respeitá-las e ajudar que todos as respeitem também. </a:t>
            </a:r>
          </a:p>
          <a:p>
            <a:pPr marL="12700" marR="12700">
              <a:lnSpc>
                <a:spcPct val="116700"/>
              </a:lnSpc>
            </a:pP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pt-BR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Papel dos voluntários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 smtClean="0">
              <a:latin typeface="Verdana"/>
              <a:cs typeface="Verdana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1079500" y="1400721"/>
            <a:ext cx="474726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O papel dos</a:t>
            </a:r>
            <a:r>
              <a:rPr lang="pt-BR" sz="2000" b="1" dirty="0" smtClean="0">
                <a:solidFill>
                  <a:srgbClr val="FFFFFF"/>
                </a:solidFill>
                <a:latin typeface="Verdana"/>
                <a:cs typeface="Verdana"/>
              </a:rPr>
              <a:t> colaboradores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384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pt-BR"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Papel dos voluntários</a:t>
            </a: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832600" y="3810000"/>
            <a:ext cx="11087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Eficácia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6680200" y="4800600"/>
            <a:ext cx="13379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Equidade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079500" y="1629321"/>
            <a:ext cx="474726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Superar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as desigualdades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sociais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5200" y="56869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Verdana"/>
                <a:cs typeface="Verdana"/>
              </a:rPr>
              <a:t>O mais importante para ser um voluntário é ter a </a:t>
            </a:r>
            <a:r>
              <a:rPr lang="pt-BR" sz="2000" b="1" dirty="0" smtClean="0">
                <a:latin typeface="Verdana"/>
                <a:cs typeface="Verdana"/>
              </a:rPr>
              <a:t>esperança</a:t>
            </a:r>
            <a:r>
              <a:rPr lang="pt-BR" sz="2000" dirty="0" smtClean="0">
                <a:latin typeface="Verdana"/>
                <a:cs typeface="Verdana"/>
              </a:rPr>
              <a:t> e o </a:t>
            </a:r>
            <a:r>
              <a:rPr lang="pt-BR" sz="2000" b="1" dirty="0" smtClean="0">
                <a:latin typeface="Verdana"/>
                <a:cs typeface="Verdana"/>
              </a:rPr>
              <a:t>desejo</a:t>
            </a:r>
            <a:r>
              <a:rPr lang="pt-BR" sz="2000" dirty="0" smtClean="0">
                <a:latin typeface="Verdana"/>
                <a:cs typeface="Verdana"/>
              </a:rPr>
              <a:t> de que todos os meninos e meninas tenham a </a:t>
            </a:r>
            <a:r>
              <a:rPr lang="pt-BR" sz="2000" b="1" dirty="0" smtClean="0">
                <a:latin typeface="Verdana"/>
                <a:cs typeface="Verdana"/>
              </a:rPr>
              <a:t>melhor educação </a:t>
            </a:r>
            <a:r>
              <a:rPr lang="pt-BR" sz="2000" dirty="0" smtClean="0">
                <a:latin typeface="Verdana"/>
                <a:cs typeface="Verdana"/>
              </a:rPr>
              <a:t>possível.</a:t>
            </a:r>
          </a:p>
          <a:p>
            <a:endParaRPr lang="pt-BR" sz="2000" dirty="0">
              <a:latin typeface="Verdana"/>
              <a:cs typeface="Verdana"/>
            </a:endParaRPr>
          </a:p>
        </p:txBody>
      </p:sp>
      <p:pic>
        <p:nvPicPr>
          <p:cNvPr id="20" name="Picture 19" descr="2014-04-02 09.13.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219200"/>
            <a:ext cx="64579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2568311" y="2971800"/>
            <a:ext cx="5940689" cy="42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914400">
              <a:lnSpc>
                <a:spcPct val="150000"/>
              </a:lnSpc>
              <a:tabLst>
                <a:tab pos="8394065" algn="l"/>
              </a:tabLst>
            </a:pPr>
            <a:r>
              <a:rPr lang="pt-BR" sz="3600" b="1" u="sng" kern="0" dirty="0" smtClean="0">
                <a:solidFill>
                  <a:srgbClr val="F8971D"/>
                </a:solidFill>
                <a:latin typeface="Verdana"/>
                <a:cs typeface="Verdana"/>
              </a:rPr>
              <a:t>E você, quer fazer parte desse sonho?</a:t>
            </a:r>
            <a:endParaRPr lang="pt-BR" sz="36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9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3335" y="2286000"/>
            <a:ext cx="8001000" cy="1428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0000"/>
              </a:lnSpc>
            </a:pP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Comunidade de Aprendizagem é um projeto de</a:t>
            </a:r>
            <a:r>
              <a:rPr sz="24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33333"/>
                </a:solidFill>
                <a:latin typeface="Verdana"/>
                <a:cs typeface="Verdana"/>
              </a:rPr>
              <a:t>transformação social</a:t>
            </a:r>
            <a:r>
              <a:rPr sz="2400" b="1" spc="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e cultu</a:t>
            </a:r>
            <a:r>
              <a:rPr sz="2400" spc="-40" dirty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al que tem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33333"/>
                </a:solidFill>
                <a:latin typeface="Verdana"/>
                <a:cs typeface="Verdana"/>
              </a:rPr>
              <a:t>início na escol</a:t>
            </a:r>
            <a:r>
              <a:rPr sz="2400" b="1" spc="-5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, mas que se  expande pa</a:t>
            </a:r>
            <a:r>
              <a:rPr sz="2400" spc="-40" dirty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400" b="1" dirty="0">
                <a:solidFill>
                  <a:srgbClr val="333333"/>
                </a:solidFill>
                <a:latin typeface="Verdana"/>
                <a:cs typeface="Verdana"/>
              </a:rPr>
              <a:t>toda a comunidade</a:t>
            </a:r>
            <a:r>
              <a:rPr sz="2400" b="1" spc="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a partir da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33333"/>
                </a:solidFill>
                <a:latin typeface="Verdana"/>
                <a:cs typeface="Verdana"/>
              </a:rPr>
              <a:t>participação de familiares e voluntários 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nas </a:t>
            </a:r>
            <a:r>
              <a:rPr sz="2400" b="1" dirty="0">
                <a:solidFill>
                  <a:srgbClr val="333333"/>
                </a:solidFill>
                <a:latin typeface="Verdana"/>
                <a:cs typeface="Verdana"/>
              </a:rPr>
              <a:t>decisões</a:t>
            </a:r>
            <a:r>
              <a:rPr sz="2400" b="1" spc="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e atividades da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33333"/>
                </a:solidFill>
                <a:latin typeface="Verdana"/>
                <a:cs typeface="Verdana"/>
              </a:rPr>
              <a:t>escola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sz="3200" b="1" u="sng" dirty="0">
                <a:solidFill>
                  <a:srgbClr val="F8971D"/>
                </a:solidFill>
                <a:latin typeface="Verdana"/>
                <a:cs typeface="Verdana"/>
              </a:rPr>
              <a:t>O que</a:t>
            </a:r>
            <a:r>
              <a:rPr sz="3200" b="1" u="sng" spc="-5" dirty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200" b="1" u="sng" dirty="0">
                <a:solidFill>
                  <a:srgbClr val="F8971D"/>
                </a:solidFill>
                <a:latin typeface="Verdana"/>
                <a:cs typeface="Verdana"/>
              </a:rPr>
              <a:t>é 	</a:t>
            </a:r>
            <a:endParaRPr sz="3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886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O</a:t>
            </a:r>
            <a:r>
              <a:rPr lang="x-none"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bjetivo</a:t>
            </a:r>
            <a:r>
              <a:rPr sz="3200" b="1" u="sng" dirty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832600" y="3810000"/>
            <a:ext cx="11087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spc="-15" dirty="0">
                <a:solidFill>
                  <a:srgbClr val="FFFFFF"/>
                </a:solidFill>
                <a:latin typeface="Verdana"/>
                <a:cs typeface="Verdana"/>
              </a:rPr>
              <a:t>Eficácia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6680200" y="4800600"/>
            <a:ext cx="13379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Equidade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6756400" y="5715000"/>
            <a:ext cx="1123315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695" marR="12700" indent="-86995"/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Coesão Social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541701" y="1882858"/>
            <a:ext cx="7076598" cy="3771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541701" y="1959294"/>
            <a:ext cx="7310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 uma transformação social que começa na escola, mas integra tudo o que está ao seu redor.</a:t>
            </a:r>
          </a:p>
          <a:p>
            <a:pPr marL="12700"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educação de qualidade para todas as crianças e jovens com melhores resultados de aprendizagem para todos e coesão social. </a:t>
            </a:r>
          </a:p>
          <a:p>
            <a:pPr marL="12700"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mundo melhor, construído por todos! </a:t>
            </a:r>
          </a:p>
        </p:txBody>
      </p:sp>
    </p:spTree>
    <p:extLst>
      <p:ext uri="{BB962C8B-B14F-4D97-AF65-F5344CB8AC3E}">
        <p14:creationId xmlns:p14="http://schemas.microsoft.com/office/powerpoint/2010/main" val="26445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3467" y="1905000"/>
            <a:ext cx="8013700" cy="42158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Essas mudanças são alcançadas por meio de atividades que têm como foco: 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• melhorar os resultados de aprendizagem dos alunos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• trazer a comunidade para dentro da escola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• intensificar a convivência e as atitudes solidárias entre as pessoas 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• favorecer a gestão democrática 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pt-BR"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Como conseguir</a:t>
            </a:r>
            <a:r>
              <a:rPr sz="3200" b="1" u="sng" dirty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870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0000" y="378755"/>
            <a:ext cx="8153400" cy="5158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2400" b="1" u="sng" dirty="0" err="1" smtClean="0">
                <a:solidFill>
                  <a:srgbClr val="3382AA"/>
                </a:solidFill>
                <a:latin typeface="Verdana"/>
                <a:cs typeface="Verdana"/>
              </a:rPr>
              <a:t>Sensibilização</a:t>
            </a:r>
            <a:r>
              <a:rPr lang="pt-BR" sz="2400" b="1" u="sng" dirty="0" smtClean="0">
                <a:solidFill>
                  <a:srgbClr val="3382AA"/>
                </a:solidFill>
                <a:latin typeface="Verdana"/>
                <a:cs typeface="Verdana"/>
              </a:rPr>
              <a:t>__________________________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1026" name="Picture 2" descr="https://fbcdn-sphotos-g-a.akamaihd.net/hphotos-ak-xfa1/v/t1.0-9/18210_10202673344154298_3802838420094671451_n.jpg?oh=c066b97692d1b3f069c0088c8cad9f9b&amp;oe=55A49F1F&amp;__gda__=1437177167_cd6b9d55133e5e4e593bdf312f9414e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3"/>
          <a:stretch/>
        </p:blipFill>
        <p:spPr bwMode="auto">
          <a:xfrm>
            <a:off x="2717800" y="1447800"/>
            <a:ext cx="4572000" cy="50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117600" y="564763"/>
            <a:ext cx="80010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914400">
              <a:lnSpc>
                <a:spcPts val="4455"/>
              </a:lnSpc>
              <a:tabLst>
                <a:tab pos="8394065" algn="l"/>
              </a:tabLst>
            </a:pPr>
            <a:r>
              <a:rPr lang="pt-BR" sz="2400" b="1" u="sng" kern="0" dirty="0" smtClean="0">
                <a:solidFill>
                  <a:srgbClr val="9BC06D"/>
                </a:solidFill>
                <a:latin typeface="Verdana"/>
                <a:cs typeface="Verdana"/>
              </a:rPr>
              <a:t>Tomada de</a:t>
            </a:r>
            <a:r>
              <a:rPr lang="pt-BR" sz="2400" b="1" u="sng" kern="0" spc="-5" dirty="0" smtClean="0">
                <a:solidFill>
                  <a:srgbClr val="9BC06D"/>
                </a:solidFill>
                <a:latin typeface="Verdana"/>
                <a:cs typeface="Verdana"/>
              </a:rPr>
              <a:t> </a:t>
            </a:r>
            <a:r>
              <a:rPr lang="pt-BR" sz="2400" b="1" u="sng" kern="0" dirty="0" smtClean="0">
                <a:solidFill>
                  <a:srgbClr val="9BC06D"/>
                </a:solidFill>
                <a:latin typeface="Verdana"/>
                <a:cs typeface="Verdana"/>
              </a:rPr>
              <a:t>Decisão_____________________ </a:t>
            </a:r>
            <a:endParaRPr lang="pt-BR" sz="40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22133" r="13780"/>
          <a:stretch/>
        </p:blipFill>
        <p:spPr>
          <a:xfrm>
            <a:off x="1117600" y="1716313"/>
            <a:ext cx="7787486" cy="4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676400"/>
            <a:ext cx="6456359" cy="4842269"/>
          </a:xfrm>
          <a:prstGeom prst="rect">
            <a:avLst/>
          </a:prstGeom>
        </p:spPr>
      </p:pic>
      <p:sp>
        <p:nvSpPr>
          <p:cNvPr id="11" name="object 2"/>
          <p:cNvSpPr txBox="1">
            <a:spLocks/>
          </p:cNvSpPr>
          <p:nvPr/>
        </p:nvSpPr>
        <p:spPr>
          <a:xfrm>
            <a:off x="1096958" y="672849"/>
            <a:ext cx="7640641" cy="500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914400">
              <a:lnSpc>
                <a:spcPts val="4555"/>
              </a:lnSpc>
            </a:pPr>
            <a:r>
              <a:rPr lang="pt-BR" sz="2400" b="1" u="sng" kern="0" dirty="0" smtClean="0">
                <a:solidFill>
                  <a:srgbClr val="BF444C"/>
                </a:solidFill>
                <a:latin typeface="Verdana"/>
                <a:cs typeface="Verdana"/>
              </a:rPr>
              <a:t>Sonho______________________________</a:t>
            </a:r>
            <a:r>
              <a:rPr lang="pt-BR" sz="2000" b="1" u="sng" kern="0" spc="2300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endParaRPr lang="pt-BR" sz="20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63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057400"/>
            <a:ext cx="7086600" cy="4419600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096958" y="672849"/>
            <a:ext cx="7640641" cy="500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914400">
              <a:lnSpc>
                <a:spcPts val="4555"/>
              </a:lnSpc>
            </a:pPr>
            <a:r>
              <a:rPr lang="pt-BR" sz="2400" b="1" u="sng" kern="0" dirty="0" smtClean="0">
                <a:solidFill>
                  <a:srgbClr val="7030A0"/>
                </a:solidFill>
                <a:latin typeface="Verdana"/>
                <a:cs typeface="Verdana"/>
              </a:rPr>
              <a:t>Seleção de prioridades_________________</a:t>
            </a:r>
            <a:r>
              <a:rPr lang="pt-BR" sz="2000" b="1" u="sng" kern="0" spc="2300" dirty="0" smtClean="0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endParaRPr lang="pt-BR" sz="2000" kern="0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827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Picture 2" descr="https://fbcdn-sphotos-f-a.akamaihd.net/hphotos-ak-xap1/v/t1.0-9/11164675_10202857579960078_548173397184704962_n.jpg?oh=aebfb2d55dbb43f3a3626d8deff9feac&amp;oe=55E640ED&amp;__gda__=1445264596_80d1a0951ac8f135c6b1949ff6c631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905000"/>
            <a:ext cx="6266971" cy="47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41400" y="838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E8BA0A"/>
                </a:solidFill>
                <a:latin typeface="Verdana"/>
                <a:cs typeface="Verdana"/>
              </a:rPr>
              <a:t>Planejamento_________________________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729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326</Words>
  <Application>Microsoft Office PowerPoint</Application>
  <PresentationFormat>Personalizar</PresentationFormat>
  <Paragraphs>43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Sensibilização__________________________</vt:lpstr>
      <vt:lpstr>Apresentação do PowerPoint</vt:lpstr>
      <vt:lpstr>Apresentação do PowerPoint</vt:lpstr>
      <vt:lpstr>Apresentação do PowerPoint</vt:lpstr>
      <vt:lpstr>Apresentação do PowerPoint</vt:lpstr>
      <vt:lpstr>Algumas atuações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mada</cp:lastModifiedBy>
  <cp:revision>34</cp:revision>
  <dcterms:created xsi:type="dcterms:W3CDTF">2014-10-14T11:21:54Z</dcterms:created>
  <dcterms:modified xsi:type="dcterms:W3CDTF">2017-05-29T18:41:58Z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2014-10-14T00:00:00Z</vt:filetime>
  </property>
  <property fmtid="{D5CDD505-2E9C-101B-9397-08002B2CF9AE}" pid="3" name="LastSaved">
    <vt:filetime>2014-10-14T00:00:00Z</vt:filetime>
  </property>
</Properties>
</file>