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9"/>
  </p:notesMasterIdLst>
  <p:sldIdLst>
    <p:sldId id="256" r:id="rId2"/>
    <p:sldId id="262" r:id="rId3"/>
    <p:sldId id="261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  <a:srgbClr val="F89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6875"/>
  </p:normalViewPr>
  <p:slideViewPr>
    <p:cSldViewPr snapToGrid="0">
      <p:cViewPr varScale="1">
        <p:scale>
          <a:sx n="115" d="100"/>
          <a:sy n="115" d="100"/>
        </p:scale>
        <p:origin x="224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4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A0DE8-CD2E-4E59-A9E7-0C9D71571EF4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04EB8-81A2-4702-A6BD-1EAFADB6ECE6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933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C7DA13E-5EE1-4F6A-9305-CDE48B055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238F54B3-2F20-4428-9FFD-4457371A2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CFE2887E-85FA-4738-84BD-8A61D999C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86F8867-9D02-4208-95AF-8E6B43B9A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891F1B47-F19A-4656-BDA2-0038F531C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150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76362F-9734-451B-A1B7-57415508F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9240296-1F51-4E37-89F1-028B2CD9E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F63FD893-267B-402E-B6A2-3C26C67AA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C607E29-FE1A-474A-8F63-9C43243B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622F073C-D0BA-47BA-A1BB-A4104664B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2269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C6991657-D7D9-47A8-80F7-7ECD457CB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C67D6F5C-0872-494D-B02C-163FDF6693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7775A00-5AC7-4C58-B9D1-18167CF3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2FE9BA0-EFF8-4A37-A6D4-844370F9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174BB99-CB4D-40EA-B3CB-AFC7F6211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613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B648C5-BF8F-41B4-BEB8-2E5FA54CA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08200B7-258A-4D52-B54D-7BF2976C3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E435235-11A3-4614-90BD-0EF34149B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90E0E34-FCDB-48BD-9EC4-ACA3D8DE3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B6B42EE-62AB-488D-B9C0-2ABBD2C3E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16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CC6AF23-66AB-48C7-AB0A-17AC7802E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ECDE578F-97E9-4D1C-80C7-0B13C5FC11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7842303-E3B4-42C7-BE4C-36D36C68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821E2FC-1136-4D1D-90A9-20200F99E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AC0E1D8-5D6E-4131-9601-112C898D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7037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C0A5901-E9BC-4016-B35B-0973BA887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33C6F2C2-5A73-447C-98C5-373B1BBB8A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2EBCBE4F-EBC4-459C-A831-1FF3815A61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B8011A8C-58FF-46FB-9663-8BFC0712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177A5806-8EF5-4405-B8D8-31802101F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7A57B484-1755-442F-A5C6-1AADC402C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86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1A55BE2-182A-4140-81E1-66438B899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A1795F95-804B-4EB1-BB15-B49673712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388D9F4F-4062-4B51-A8B3-ADEEFF9B17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3EE180BB-AE9A-4E76-BE3C-605C8AD092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917E246B-1113-4025-9620-7C62FBC962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BE15A88F-4992-45E9-B66E-5CE9225A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C13743E0-11E2-4BD0-9D09-2E654B79E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7F7F8F6F-7F20-4E14-B008-9679DCBDB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242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6DC451-38B8-4FD5-B392-80F74FF28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266C40C5-21B5-4F41-8EF6-519C475D9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8F66740C-EED0-4554-BD22-09D78C85A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33009AB9-07B7-443D-A730-153706F76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086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6BF5F7A-B9FC-4824-BD97-37C21A7DF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FCDF05B9-949C-4E2B-A715-CCF75D46D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B7DC7F22-D97B-4319-8D5B-F8551CBB6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52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2A29021-23DB-4981-B984-D5F9A75CF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E35A58C0-7994-45A4-A831-08B83E2709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37E9E87E-3985-4157-976A-8427179635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BDA3C21-DA90-4910-9738-C6B62C457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816CD403-3025-4BCE-A708-D0784096F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49A10EDC-B511-44E3-9EEF-DC3B53ED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43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7DF58C8-B00C-4A0E-9185-CFDD9CE2F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1E71C1A4-89CE-4ABE-B38C-2D92402E82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9542F1A1-59BB-49D2-97EA-72555F0AB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D54AE2A6-AFAE-4E54-A15F-8FB215C3B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73521AA2-5D94-43D2-B1C4-799538148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769AF80-976D-4FE8-8A95-BFC6DC284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2267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6E165D07-801D-437B-A372-4DB1CF37C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835A7D7-964D-43ED-980E-A99F1F6535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9D51BDE-1682-41D2-B999-1A9B0C0809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1760F-CE14-4FEC-9FE7-7CA51944EA6D}" type="datetimeFigureOut">
              <a:rPr lang="pt-BR" smtClean="0"/>
              <a:t>16/04/18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7CEEFBB-F4E9-444C-BF7F-51D889FE1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CC22098-8780-4868-B541-7FC08D3F36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FF8D-A7A3-43A1-AE05-A9D9A927C751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72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315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6133" y="0"/>
            <a:ext cx="9285867" cy="685800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08" y="521317"/>
            <a:ext cx="85471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6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3267173-86DE-4BB1-A504-E07A4D5FA8E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21102" r="7643" b="14384"/>
          <a:stretch/>
        </p:blipFill>
        <p:spPr>
          <a:xfrm>
            <a:off x="9870600" y="6024132"/>
            <a:ext cx="2204574" cy="83386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995826EE-8527-4772-A8A9-35530CE56A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837794"/>
              </p:ext>
            </p:extLst>
          </p:nvPr>
        </p:nvGraphicFramePr>
        <p:xfrm>
          <a:off x="0" y="0"/>
          <a:ext cx="12192000" cy="5717620"/>
        </p:xfrm>
        <a:graphic>
          <a:graphicData uri="http://schemas.openxmlformats.org/drawingml/2006/table">
            <a:tbl>
              <a:tblPr/>
              <a:tblGrid>
                <a:gridCol w="1860783">
                  <a:extLst>
                    <a:ext uri="{9D8B030D-6E8A-4147-A177-3AD203B41FA5}">
                      <a16:colId xmlns:a16="http://schemas.microsoft.com/office/drawing/2014/main" xmlns="" val="1235944999"/>
                    </a:ext>
                  </a:extLst>
                </a:gridCol>
                <a:gridCol w="2923252">
                  <a:extLst>
                    <a:ext uri="{9D8B030D-6E8A-4147-A177-3AD203B41FA5}">
                      <a16:colId xmlns:a16="http://schemas.microsoft.com/office/drawing/2014/main" xmlns="" val="3477512893"/>
                    </a:ext>
                  </a:extLst>
                </a:gridCol>
                <a:gridCol w="3172748">
                  <a:extLst>
                    <a:ext uri="{9D8B030D-6E8A-4147-A177-3AD203B41FA5}">
                      <a16:colId xmlns:a16="http://schemas.microsoft.com/office/drawing/2014/main" xmlns="" val="2073906136"/>
                    </a:ext>
                  </a:extLst>
                </a:gridCol>
                <a:gridCol w="4235217">
                  <a:extLst>
                    <a:ext uri="{9D8B030D-6E8A-4147-A177-3AD203B41FA5}">
                      <a16:colId xmlns:a16="http://schemas.microsoft.com/office/drawing/2014/main" xmlns="" val="406384310"/>
                    </a:ext>
                  </a:extLst>
                </a:gridCol>
              </a:tblGrid>
              <a:tr h="4944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Tema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Ação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Envolvidos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Encaminhamentos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8319369"/>
                  </a:ext>
                </a:extLst>
              </a:tr>
              <a:tr h="154893">
                <a:tc>
                  <a:txBody>
                    <a:bodyPr/>
                    <a:lstStyle/>
                    <a:p>
                      <a:pPr algn="ctr" fontAlgn="b"/>
                      <a:endParaRPr lang="pt-BR" sz="1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pt-BR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1839391"/>
                  </a:ext>
                </a:extLst>
              </a:tr>
              <a:tr h="1105803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Formação</a:t>
                      </a:r>
                    </a:p>
                  </a:txBody>
                  <a:tcPr marL="9278" marR="9278" marT="9278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Incluir no plano de formação do município formação de gestores e professores voltada para CA (fundamento teórico/reflexões sobre as práticas)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Secretaria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Gestão escolar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Professores com práticas para tematização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Desenhar plano de formação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Mapear pessoas certificadas para ajudar/apoiar a formação 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Selecionar o material para apoio à formação 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Desenhar plano de certificação do SME 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049561"/>
                  </a:ext>
                </a:extLst>
              </a:tr>
              <a:tr h="1215169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Incluir a Formação Pedagógica Dialógica como estratégia formativa nos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HTPCs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(Hora de Trabalho Pedagógico Coletivo) da rede.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Secretaria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Gestão escolar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Selecionar autores e livros clássicos da Educação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Formar coordenadores para desenvolverem a Formação Pedagógica Dialógica nos horários de trabalho coletivos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Organizar um cronograma de reuniões introduzindo na pauta dos encontros o conteúdo das Tertúlias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54022032"/>
                  </a:ext>
                </a:extLst>
              </a:tr>
              <a:tr h="8020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Estágio obrigatório / Curricular nas Atuações Educativas de Êxito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Estudantes universitários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Contato com as Universidades e Faculdades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Realização de parcerias e convênios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Execução e acompanhamento do projeto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93978116"/>
                  </a:ext>
                </a:extLst>
              </a:tr>
              <a:tr h="80201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Oferecer cursos para o complemento de carga horária dos Universitários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Estudantes universitários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Formadores do projeto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317687"/>
                  </a:ext>
                </a:extLst>
              </a:tr>
              <a:tr h="104504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Qualificar a Implementação de ações formativas/ tematização de prática com foco nas Atuações Educativas de Êxito no plano de gestão da SEMEC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Equipe técnico-pedagógica das Secretarias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Gestores escolares (Diretores e Coordenadores)</a:t>
                      </a: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Trabalho de vivência das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AEEs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Plano de filmagem das práticas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Realizar reuniões de reflexão dialógica das práticas e princípios do projeto (tematização da prática)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42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632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1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C1D753A-8099-4E77-B0AD-13AF8C3269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21102" r="7643" b="14384"/>
          <a:stretch/>
        </p:blipFill>
        <p:spPr>
          <a:xfrm>
            <a:off x="9870600" y="6024132"/>
            <a:ext cx="2204574" cy="833868"/>
          </a:xfrm>
          <a:prstGeom prst="rect">
            <a:avLst/>
          </a:prstGeom>
        </p:spPr>
      </p:pic>
      <p:graphicFrame>
        <p:nvGraphicFramePr>
          <p:cNvPr id="8" name="Tabela 7">
            <a:extLst>
              <a:ext uri="{FF2B5EF4-FFF2-40B4-BE49-F238E27FC236}">
                <a16:creationId xmlns:a16="http://schemas.microsoft.com/office/drawing/2014/main" xmlns="" id="{B898C142-B0EB-42E6-B20F-23862614D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484532"/>
              </p:ext>
            </p:extLst>
          </p:nvPr>
        </p:nvGraphicFramePr>
        <p:xfrm>
          <a:off x="0" y="0"/>
          <a:ext cx="12192000" cy="6080145"/>
        </p:xfrm>
        <a:graphic>
          <a:graphicData uri="http://schemas.openxmlformats.org/drawingml/2006/table">
            <a:tbl>
              <a:tblPr/>
              <a:tblGrid>
                <a:gridCol w="1860783">
                  <a:extLst>
                    <a:ext uri="{9D8B030D-6E8A-4147-A177-3AD203B41FA5}">
                      <a16:colId xmlns:a16="http://schemas.microsoft.com/office/drawing/2014/main" xmlns="" val="3649219734"/>
                    </a:ext>
                  </a:extLst>
                </a:gridCol>
                <a:gridCol w="3016017">
                  <a:extLst>
                    <a:ext uri="{9D8B030D-6E8A-4147-A177-3AD203B41FA5}">
                      <a16:colId xmlns:a16="http://schemas.microsoft.com/office/drawing/2014/main" xmlns="" val="1792635094"/>
                    </a:ext>
                  </a:extLst>
                </a:gridCol>
                <a:gridCol w="2623930">
                  <a:extLst>
                    <a:ext uri="{9D8B030D-6E8A-4147-A177-3AD203B41FA5}">
                      <a16:colId xmlns:a16="http://schemas.microsoft.com/office/drawing/2014/main" xmlns="" val="3375579921"/>
                    </a:ext>
                  </a:extLst>
                </a:gridCol>
                <a:gridCol w="4691270">
                  <a:extLst>
                    <a:ext uri="{9D8B030D-6E8A-4147-A177-3AD203B41FA5}">
                      <a16:colId xmlns:a16="http://schemas.microsoft.com/office/drawing/2014/main" xmlns="" val="1491194287"/>
                    </a:ext>
                  </a:extLst>
                </a:gridCol>
              </a:tblGrid>
              <a:tr h="54333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Tema</a:t>
                      </a:r>
                    </a:p>
                  </a:txBody>
                  <a:tcPr marL="8479" marR="8479" marT="84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Ação</a:t>
                      </a:r>
                    </a:p>
                  </a:txBody>
                  <a:tcPr marL="8479" marR="8479" marT="84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Envolvidos</a:t>
                      </a:r>
                    </a:p>
                  </a:txBody>
                  <a:tcPr marL="8479" marR="8479" marT="84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Encaminhamentos</a:t>
                      </a:r>
                    </a:p>
                  </a:txBody>
                  <a:tcPr marL="8479" marR="8479" marT="84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420477"/>
                  </a:ext>
                </a:extLst>
              </a:tr>
              <a:tr h="27961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 </a:t>
                      </a:r>
                    </a:p>
                  </a:txBody>
                  <a:tcPr marL="8479" marR="8479" marT="84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79" marR="8479" marT="8479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79" marR="8479" marT="84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FFFFFF"/>
                        </a:solidFill>
                        <a:effectLst/>
                        <a:latin typeface="Arial Black" panose="020B0A04020102020204" pitchFamily="34" charset="0"/>
                      </a:endParaRPr>
                    </a:p>
                  </a:txBody>
                  <a:tcPr marL="8479" marR="8479" marT="84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7013292"/>
                  </a:ext>
                </a:extLst>
              </a:tr>
              <a:tr h="154094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EAD</a:t>
                      </a:r>
                    </a:p>
                  </a:txBody>
                  <a:tcPr marL="8479" marR="8479" marT="8479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Divulgar e incentivar a realização dos 8 módulos do curso EAD de CA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Gestores da SME e das escolas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Professores das unidades escolares</a:t>
                      </a:r>
                    </a:p>
                  </a:txBody>
                  <a:tcPr marL="101746" marR="8479" marT="8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Técnicos da SME certificados em CA visitam as unidades escolares para apresentar o portal, fazer o cadastro dos professores e esclarecer eventuais dúvidas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Coordenadores escolares estabelecem os módulos que devem ser feitos pelos professores e os prazos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Em reunião coletiva, os coordenadores falam sobre o módulo: apresentam principais pontos, tiram dúvidas e agendam com os professores a implementação da AEE 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695595"/>
                  </a:ext>
                </a:extLst>
              </a:tr>
              <a:tr h="1030803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Revalidar os certificados do curso EAD de CA pelas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SMEs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adequando às exigências dos planos de cargos e carreiras de cada município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Secretarias Municipais de Educação</a:t>
                      </a:r>
                    </a:p>
                  </a:txBody>
                  <a:tcPr marL="101746" marR="8479" marT="84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Estruturar processo de revalidação dos certificados do CA (por exemplo, professores entregam os 8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certifcados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de 4 horas cada, referente aos 8 módulos realizados, SME entrega um único certificado de 32 horas)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829135"/>
                  </a:ext>
                </a:extLst>
              </a:tr>
              <a:tr h="400704"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9" marR="8479" marT="8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160" marR="137160" marT="137160" marB="1371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479" marR="8479" marT="847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160" marR="137160" marT="137160" marB="13716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05088438"/>
                  </a:ext>
                </a:extLst>
              </a:tr>
              <a:tr h="544517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Livros</a:t>
                      </a:r>
                    </a:p>
                  </a:txBody>
                  <a:tcPr marL="8479" marR="8479" marT="8479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Desenvolver projeto para a aquisição de livros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Professores e gestores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Coordenação e secretaria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Alunos, famílias e comunidade</a:t>
                      </a:r>
                    </a:p>
                  </a:txBody>
                  <a:tcPr marL="101746" marR="8479" marT="847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Envolver a comunidade, comércio local e familiares por meio de uma campanha com os alunos para a aquisição de livros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3568177"/>
                  </a:ext>
                </a:extLst>
              </a:tr>
              <a:tr h="86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Realizar bazar para a compra de livros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Toda a comunidade escolar e entorno</a:t>
                      </a:r>
                    </a:p>
                  </a:txBody>
                  <a:tcPr marL="101746" marR="8479" marT="84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Divulgação em reunião de pais e redes sociais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Doação de peças das famílias e funcionários para a realização de bazar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Definição do local (o bazar pode ser realizado na própria escola ou outros espaços)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1209769"/>
                  </a:ext>
                </a:extLst>
              </a:tr>
              <a:tr h="69070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Projeto institucional de leitura (engloba várias ações: sacola literária, piquenique literário, etc.)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Secretaria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Escolas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Alunos e Comunidade</a:t>
                      </a:r>
                    </a:p>
                  </a:txBody>
                  <a:tcPr marL="101746" marR="8479" marT="847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Formação continuada para a efetivação das ações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234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248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57A9A18A-6935-4190-AC05-11005294A7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21102" r="7643" b="14384"/>
          <a:stretch/>
        </p:blipFill>
        <p:spPr>
          <a:xfrm>
            <a:off x="9870600" y="6063889"/>
            <a:ext cx="2204574" cy="83386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A2F26F7E-682D-491A-A5CC-C61537ADE7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67900"/>
              </p:ext>
            </p:extLst>
          </p:nvPr>
        </p:nvGraphicFramePr>
        <p:xfrm>
          <a:off x="0" y="0"/>
          <a:ext cx="12192000" cy="5964855"/>
        </p:xfrm>
        <a:graphic>
          <a:graphicData uri="http://schemas.openxmlformats.org/drawingml/2006/table">
            <a:tbl>
              <a:tblPr/>
              <a:tblGrid>
                <a:gridCol w="1860783">
                  <a:extLst>
                    <a:ext uri="{9D8B030D-6E8A-4147-A177-3AD203B41FA5}">
                      <a16:colId xmlns:a16="http://schemas.microsoft.com/office/drawing/2014/main" xmlns="" val="2783670499"/>
                    </a:ext>
                  </a:extLst>
                </a:gridCol>
                <a:gridCol w="3678626">
                  <a:extLst>
                    <a:ext uri="{9D8B030D-6E8A-4147-A177-3AD203B41FA5}">
                      <a16:colId xmlns:a16="http://schemas.microsoft.com/office/drawing/2014/main" xmlns="" val="2318127457"/>
                    </a:ext>
                  </a:extLst>
                </a:gridCol>
                <a:gridCol w="2417374">
                  <a:extLst>
                    <a:ext uri="{9D8B030D-6E8A-4147-A177-3AD203B41FA5}">
                      <a16:colId xmlns:a16="http://schemas.microsoft.com/office/drawing/2014/main" xmlns="" val="1446895367"/>
                    </a:ext>
                  </a:extLst>
                </a:gridCol>
                <a:gridCol w="4235217">
                  <a:extLst>
                    <a:ext uri="{9D8B030D-6E8A-4147-A177-3AD203B41FA5}">
                      <a16:colId xmlns:a16="http://schemas.microsoft.com/office/drawing/2014/main" xmlns="" val="4111714580"/>
                    </a:ext>
                  </a:extLst>
                </a:gridCol>
              </a:tblGrid>
              <a:tr h="58309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Tema</a:t>
                      </a:r>
                    </a:p>
                  </a:txBody>
                  <a:tcPr marL="6971" marR="6971" marT="69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Ação</a:t>
                      </a:r>
                    </a:p>
                  </a:txBody>
                  <a:tcPr marL="6971" marR="6971" marT="69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Envolvidos</a:t>
                      </a:r>
                    </a:p>
                  </a:txBody>
                  <a:tcPr marL="6971" marR="6971" marT="69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Encaminhamentos</a:t>
                      </a:r>
                    </a:p>
                  </a:txBody>
                  <a:tcPr marL="6971" marR="6971" marT="697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59725086"/>
                  </a:ext>
                </a:extLst>
              </a:tr>
              <a:tr h="242568">
                <a:tc>
                  <a:txBody>
                    <a:bodyPr/>
                    <a:lstStyle/>
                    <a:p>
                      <a:pPr algn="l" fontAlgn="b"/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971" marR="6971" marT="697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5322064"/>
                  </a:ext>
                </a:extLst>
              </a:tr>
              <a:tr h="605658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Voluntários</a:t>
                      </a:r>
                    </a:p>
                  </a:txBody>
                  <a:tcPr marL="6971" marR="6971" marT="6971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Organizar a festa junina com barraca para atrair voluntários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Voluntários que já fazem parte de CA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Gestores das escolas  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Organizar grupo de voluntários para participar no dia da festa, divulgando o trabalho e registrando nome e disponibilidade dos interessados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71155994"/>
                  </a:ext>
                </a:extLst>
              </a:tr>
              <a:tr h="58784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Criar banco de voluntários para a cidade toda com ponto de divulgação e inscrição na SME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Secretário de Educação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Técnicos da SME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Fazer divulgação na mídia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Montar uma lista com nomes e horários disponíveis dos voluntários e das unidades escolares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0664292"/>
                  </a:ext>
                </a:extLst>
              </a:tr>
              <a:tr h="95302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Criar um programa para voluntários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Estudantes universitários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Ex-alunos da educação básica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Centros Comunitários, etc...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Estudantes das escolas privadas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SME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Divulgação nos diferentes âmbitos (rádios escolar e universitária, banner, stand em festas)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Realilzação de parcerias entre a Secretaria e as Faculdades e Universidades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Desenhar em parceria com Instituto Natura plano de formação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9169284"/>
                  </a:ext>
                </a:extLst>
              </a:tr>
              <a:tr h="129147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Ampliar convite de voluntariado para as diversas instituições e organizações da comunidade - entre elas as instituições religiosas, cuidando para as ações não terem nenhum caráter religioso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Funcionários das instituições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Frequentadores das instituições religiosas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Mapear o entorno das escolas para levantamentos de possíveis parcerias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7948625"/>
                  </a:ext>
                </a:extLst>
              </a:tr>
              <a:tr h="97974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“Cuidar” dos voluntários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Gestores escolares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Professores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Alunos 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Planejamento do trabalho com os voluntários: acolhimento na chegada, instruções e combinados precisos antes das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AEEs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/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Planejamento de ações de reconhecimento e valorização por parte da escola, professores e alunos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Planejar formação continuada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69652096"/>
                  </a:ext>
                </a:extLst>
              </a:tr>
              <a:tr h="72144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Oferecer capacitação aos alunos do 9º ano ou do 5º ano para que possam retornar às escolas como voluntários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Alunos 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Direção 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Coordenação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Formação com os alunos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Encontros com o voluntariado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Apresentação do trabalho aos pais dos alunos voluntários </a:t>
                      </a:r>
                    </a:p>
                  </a:txBody>
                  <a:tcPr marL="83653" marR="6971" marT="697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83757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4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6E488F7F-2BC4-4090-89D2-D77255E149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21102" r="7643" b="14384"/>
          <a:stretch/>
        </p:blipFill>
        <p:spPr>
          <a:xfrm>
            <a:off x="9870600" y="6024132"/>
            <a:ext cx="2204574" cy="833868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5516CB7B-876E-49B3-AAFF-8960B6BE3B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3704649"/>
              </p:ext>
            </p:extLst>
          </p:nvPr>
        </p:nvGraphicFramePr>
        <p:xfrm>
          <a:off x="0" y="13252"/>
          <a:ext cx="12192000" cy="6035271"/>
        </p:xfrm>
        <a:graphic>
          <a:graphicData uri="http://schemas.openxmlformats.org/drawingml/2006/table">
            <a:tbl>
              <a:tblPr/>
              <a:tblGrid>
                <a:gridCol w="1860783">
                  <a:extLst>
                    <a:ext uri="{9D8B030D-6E8A-4147-A177-3AD203B41FA5}">
                      <a16:colId xmlns:a16="http://schemas.microsoft.com/office/drawing/2014/main" xmlns="" val="3906638344"/>
                    </a:ext>
                  </a:extLst>
                </a:gridCol>
                <a:gridCol w="3400330">
                  <a:extLst>
                    <a:ext uri="{9D8B030D-6E8A-4147-A177-3AD203B41FA5}">
                      <a16:colId xmlns:a16="http://schemas.microsoft.com/office/drawing/2014/main" xmlns="" val="3340257893"/>
                    </a:ext>
                  </a:extLst>
                </a:gridCol>
                <a:gridCol w="2695670">
                  <a:extLst>
                    <a:ext uri="{9D8B030D-6E8A-4147-A177-3AD203B41FA5}">
                      <a16:colId xmlns:a16="http://schemas.microsoft.com/office/drawing/2014/main" xmlns="" val="370294184"/>
                    </a:ext>
                  </a:extLst>
                </a:gridCol>
                <a:gridCol w="4235217">
                  <a:extLst>
                    <a:ext uri="{9D8B030D-6E8A-4147-A177-3AD203B41FA5}">
                      <a16:colId xmlns:a16="http://schemas.microsoft.com/office/drawing/2014/main" xmlns="" val="3568488443"/>
                    </a:ext>
                  </a:extLst>
                </a:gridCol>
              </a:tblGrid>
              <a:tr h="55913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Tema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Ação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Envolvidos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Encaminhamentos</a:t>
                      </a:r>
                    </a:p>
                  </a:txBody>
                  <a:tcPr marL="6520" marR="6520" marT="652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734166"/>
                  </a:ext>
                </a:extLst>
              </a:tr>
              <a:tr h="214946">
                <a:tc>
                  <a:txBody>
                    <a:bodyPr/>
                    <a:lstStyle/>
                    <a:p>
                      <a:pPr algn="ctr" fontAlgn="ctr"/>
                      <a:endParaRPr lang="pt-BR" sz="11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7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09668629"/>
                  </a:ext>
                </a:extLst>
              </a:tr>
              <a:tr h="92968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CA na escola </a:t>
                      </a:r>
                    </a:p>
                  </a:txBody>
                  <a:tcPr marL="6520" marR="6520" marT="6520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Elaborar ou atualizar o Projeto Político Pedagógico de maneira coletiva/democrática, articulando com a CA e incluindo os princípios da Aprendizagem Dialógica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Profissionais da escola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Familiares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Alunos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Garantir a institucionalização dos objetivos, metas e ações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Reunião de estudo com todos os envolvidos definindo metas claras e fases de acompanhamento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855907"/>
                  </a:ext>
                </a:extLst>
              </a:tr>
              <a:tr h="42486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Identificar e expor os sonhos realizados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Equipe Escolar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Montar um painel permanente na escola com todos os sonhos e identificar os já realizados, os não realizados e possivelmente os novos sonhos </a:t>
                      </a: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6426162"/>
                  </a:ext>
                </a:extLst>
              </a:tr>
              <a:tr h="70810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Desenvolver proposta de "Apadrinhamento de escolas"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Gestores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Técnicos da secretaria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Técnicos da SME organizam lista de escolas que já são CA e lista de escolas que pretendem ser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Agendamento de reunião para definir as parcerias entre as escolas afim de que as mais experientes possam ajudar no processo de transformação em CA </a:t>
                      </a: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92276361"/>
                  </a:ext>
                </a:extLst>
              </a:tr>
              <a:tr h="53469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Alinhar CA ao Plano Municipal </a:t>
                      </a: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de Educação</a:t>
                      </a:r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Gestores 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Técnicos da secretaria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Revisar plano Nacional e Municipal de Educação; 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Reconhecer  em quais metas CA pode ajudar (por exemplo, metas 5 e 7) </a:t>
                      </a: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46797054"/>
                  </a:ext>
                </a:extLst>
              </a:tr>
              <a:tr h="79802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Fortalecer os Conselhos Escolares utilizando as atuações: Grupos Interativos, Tertúlias, Comissão Mista e Biblioteca Tutorada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Gestão Escolar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Conselheiros Escolares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Incluir na pauta de reuniões dos conselhos escolares (formação) as AEEs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Selecionar materiais necessários à formação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Incentivar a participação na Comissão Mista</a:t>
                      </a: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79799550"/>
                  </a:ext>
                </a:extLst>
              </a:tr>
              <a:tr h="92968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Fortalecer a atuação do grêmio estudantil e de líderes de sala, capacitando-os com os Princípio da Aprendizagem Dialógica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Gremista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Líderes de sala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Gestores e professores 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Formar professores com os princípios da Aprendizagem Dialógica para que possam auxiliar o trabalho com alunos nas salas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Fazer assembleias e reuniões para apresentar os princípios e incorporá-los no cotidiano escolar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Incentivar a disseminação dos princípios (cartazes, rádios, apresentações)</a:t>
                      </a: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8894791"/>
                  </a:ext>
                </a:extLst>
              </a:tr>
              <a:tr h="83685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Incentivar o intercâmbio colaborativo entre os professores e gestores das escolas </a:t>
                      </a:r>
                    </a:p>
                  </a:txBody>
                  <a:tcPr marL="137160" marR="137160" marT="137160" marB="13716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Professores</a:t>
                      </a:r>
                      <a:b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>
                          <a:effectLst/>
                          <a:latin typeface="Arial" panose="020B0604020202020204" pitchFamily="34" charset="0"/>
                        </a:rPr>
                        <a:t>▪ Gestores</a:t>
                      </a:r>
                    </a:p>
                  </a:txBody>
                  <a:tcPr marL="78238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Mapear as escolas que já são CA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Agendar visitas para participar de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AEEs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que são desenvolvidas pela escola.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Dica: utilizar HTPI (Hora de Trabalho Pedagógica Individual) do professor </a:t>
                      </a:r>
                    </a:p>
                  </a:txBody>
                  <a:tcPr marL="6520" marR="6520" marT="652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9481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790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E4B756A0-CCD8-4853-A733-3CA1B9215F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0" t="21102" r="7643" b="14384"/>
          <a:stretch/>
        </p:blipFill>
        <p:spPr>
          <a:xfrm>
            <a:off x="9870600" y="6024132"/>
            <a:ext cx="2204574" cy="833868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7E368AF5-A875-46B8-A271-60F5CFFD4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7796269"/>
              </p:ext>
            </p:extLst>
          </p:nvPr>
        </p:nvGraphicFramePr>
        <p:xfrm>
          <a:off x="0" y="0"/>
          <a:ext cx="12075174" cy="5178169"/>
        </p:xfrm>
        <a:graphic>
          <a:graphicData uri="http://schemas.openxmlformats.org/drawingml/2006/table">
            <a:tbl>
              <a:tblPr/>
              <a:tblGrid>
                <a:gridCol w="1842952">
                  <a:extLst>
                    <a:ext uri="{9D8B030D-6E8A-4147-A177-3AD203B41FA5}">
                      <a16:colId xmlns:a16="http://schemas.microsoft.com/office/drawing/2014/main" xmlns="" val="1003908272"/>
                    </a:ext>
                  </a:extLst>
                </a:gridCol>
                <a:gridCol w="3431413">
                  <a:extLst>
                    <a:ext uri="{9D8B030D-6E8A-4147-A177-3AD203B41FA5}">
                      <a16:colId xmlns:a16="http://schemas.microsoft.com/office/drawing/2014/main" xmlns="" val="2011035354"/>
                    </a:ext>
                  </a:extLst>
                </a:gridCol>
                <a:gridCol w="2606174">
                  <a:extLst>
                    <a:ext uri="{9D8B030D-6E8A-4147-A177-3AD203B41FA5}">
                      <a16:colId xmlns:a16="http://schemas.microsoft.com/office/drawing/2014/main" xmlns="" val="1426617657"/>
                    </a:ext>
                  </a:extLst>
                </a:gridCol>
                <a:gridCol w="4194635">
                  <a:extLst>
                    <a:ext uri="{9D8B030D-6E8A-4147-A177-3AD203B41FA5}">
                      <a16:colId xmlns:a16="http://schemas.microsoft.com/office/drawing/2014/main" xmlns="" val="4081501445"/>
                    </a:ext>
                  </a:extLst>
                </a:gridCol>
              </a:tblGrid>
              <a:tr h="6626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Tema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Ação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Envolvidos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Encaminhamentos</a:t>
                      </a:r>
                    </a:p>
                  </a:txBody>
                  <a:tcPr marL="9278" marR="9278" marT="9278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97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144432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pt-BR" sz="1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342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78" marR="9278" marT="9278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55245469"/>
                  </a:ext>
                </a:extLst>
              </a:tr>
              <a:tr h="131404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 Black" panose="020B0A04020102020204" pitchFamily="34" charset="0"/>
                        </a:rPr>
                        <a:t>CA para além da escola</a:t>
                      </a:r>
                    </a:p>
                  </a:txBody>
                  <a:tcPr marL="9278" marR="9278" marT="9278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971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Oferecer formação em Tertúlias Literárias aos bibliotecários das bibliotecas públicas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Formadores líderes de CA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Bibliotecários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Secretarias de Educação</a:t>
                      </a:r>
                    </a:p>
                  </a:txBody>
                  <a:tcPr marL="9278" marR="9278" marT="9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Mapear as bibliotecas públicas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Apresentar a proposta à Secretaria da Cultura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Desenhar o plano de formação.</a:t>
                      </a:r>
                    </a:p>
                  </a:txBody>
                  <a:tcPr marL="9278" marR="9278" marT="927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5639469"/>
                  </a:ext>
                </a:extLst>
              </a:tr>
              <a:tr h="16376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Proporcionar concertos musicais e realização de Tertúlias musicais com a comunidade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Técnicos da SME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Voluntários de CA</a:t>
                      </a:r>
                    </a:p>
                  </a:txBody>
                  <a:tcPr marL="9278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Mapear orquestra da cidade, ONGs, Projetos </a:t>
                      </a:r>
                      <a:r>
                        <a:rPr lang="pt-B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Socias</a:t>
                      </a: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, Secretaria da Cultura e pessoas envolvidas. 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Apresentar a Tertúlia Musical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Agendar datas para concertos públicos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 Fazer a divulgação à comunidade. </a:t>
                      </a:r>
                    </a:p>
                  </a:txBody>
                  <a:tcPr marL="9278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512959"/>
                  </a:ext>
                </a:extLst>
              </a:tr>
              <a:tr h="1310757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Realizar de Tertúlias no âmbito da Secretaria </a:t>
                      </a:r>
                    </a:p>
                  </a:txBody>
                  <a:tcPr marL="137160" marR="137160" marT="137160" marB="13716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Técnicos certificados em CA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Funcionários da SME</a:t>
                      </a:r>
                    </a:p>
                  </a:txBody>
                  <a:tcPr marL="9278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Agendar dia e horário para realização da Tertúlia</a:t>
                      </a:r>
                      <a:b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pt-BR" sz="1000" b="0" i="0" u="none" strike="noStrike" dirty="0">
                          <a:effectLst/>
                          <a:latin typeface="Arial" panose="020B0604020202020204" pitchFamily="34" charset="0"/>
                        </a:rPr>
                        <a:t>▪ Apresentação da estratégia e escolha de livro</a:t>
                      </a:r>
                    </a:p>
                  </a:txBody>
                  <a:tcPr marL="9278" marR="9278" marT="927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2EF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896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1024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822</Words>
  <Application>Microsoft Macintosh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 Black</vt:lpstr>
      <vt:lpstr>Calibri</vt:lpstr>
      <vt:lpstr>Calibri Light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Juliana Sada</dc:creator>
  <cp:lastModifiedBy>Usuário do Microsoft Office</cp:lastModifiedBy>
  <cp:revision>8</cp:revision>
  <dcterms:created xsi:type="dcterms:W3CDTF">2018-04-04T12:06:28Z</dcterms:created>
  <dcterms:modified xsi:type="dcterms:W3CDTF">2018-04-16T19:26:52Z</dcterms:modified>
</cp:coreProperties>
</file>