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AF2753-E399-4DEA-B459-BE51410BB7CC}" type="doc">
      <dgm:prSet loTypeId="urn:microsoft.com/office/officeart/2005/8/layout/cycle3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t-BR"/>
        </a:p>
      </dgm:t>
    </dgm:pt>
    <dgm:pt modelId="{51166724-B437-4D42-BD0E-651C885CB64C}">
      <dgm:prSet phldrT="[Texto]"/>
      <dgm:spPr/>
      <dgm:t>
        <a:bodyPr/>
        <a:lstStyle/>
        <a:p>
          <a:r>
            <a:rPr lang="pt-BR" dirty="0" smtClean="0"/>
            <a:t>CRENÇAS</a:t>
          </a:r>
          <a:endParaRPr lang="pt-BR" dirty="0"/>
        </a:p>
      </dgm:t>
    </dgm:pt>
    <dgm:pt modelId="{21AD9AD7-B73C-4F48-B0C9-4B9F23E921FA}" type="parTrans" cxnId="{F489F91A-BA3B-4446-90B7-F452D3627CBD}">
      <dgm:prSet/>
      <dgm:spPr/>
      <dgm:t>
        <a:bodyPr/>
        <a:lstStyle/>
        <a:p>
          <a:endParaRPr lang="pt-BR"/>
        </a:p>
      </dgm:t>
    </dgm:pt>
    <dgm:pt modelId="{21143D1A-7D03-47A4-A8F0-DF3AB0C08A30}" type="sibTrans" cxnId="{F489F91A-BA3B-4446-90B7-F452D3627CBD}">
      <dgm:prSet/>
      <dgm:spPr/>
      <dgm:t>
        <a:bodyPr/>
        <a:lstStyle/>
        <a:p>
          <a:endParaRPr lang="pt-BR"/>
        </a:p>
      </dgm:t>
    </dgm:pt>
    <dgm:pt modelId="{BCDA40B3-9B17-4AA8-A8D6-B5F3A4232F4D}">
      <dgm:prSet phldrT="[Texto]"/>
      <dgm:spPr/>
      <dgm:t>
        <a:bodyPr/>
        <a:lstStyle/>
        <a:p>
          <a:r>
            <a:rPr lang="pt-BR" dirty="0" smtClean="0"/>
            <a:t>ESFORÇO IMPLICADO</a:t>
          </a:r>
          <a:endParaRPr lang="pt-BR" dirty="0"/>
        </a:p>
      </dgm:t>
    </dgm:pt>
    <dgm:pt modelId="{1885C35C-77D9-4411-AD69-BCF9221027BD}" type="parTrans" cxnId="{0CD8CB15-D60A-4061-A7AC-0A02398C8BE5}">
      <dgm:prSet/>
      <dgm:spPr/>
      <dgm:t>
        <a:bodyPr/>
        <a:lstStyle/>
        <a:p>
          <a:endParaRPr lang="pt-BR"/>
        </a:p>
      </dgm:t>
    </dgm:pt>
    <dgm:pt modelId="{13177B21-E41D-4D24-981E-8DAF45961588}" type="sibTrans" cxnId="{0CD8CB15-D60A-4061-A7AC-0A02398C8BE5}">
      <dgm:prSet/>
      <dgm:spPr/>
      <dgm:t>
        <a:bodyPr/>
        <a:lstStyle/>
        <a:p>
          <a:endParaRPr lang="pt-BR"/>
        </a:p>
      </dgm:t>
    </dgm:pt>
    <dgm:pt modelId="{6DA0FF44-E7FE-4231-9329-CBF24B412D7A}">
      <dgm:prSet phldrT="[Texto]"/>
      <dgm:spPr/>
      <dgm:t>
        <a:bodyPr/>
        <a:lstStyle/>
        <a:p>
          <a:r>
            <a:rPr lang="pt-BR" dirty="0" smtClean="0"/>
            <a:t>PERDA OU GANHO DE PRIVILÉGIOS</a:t>
          </a:r>
          <a:endParaRPr lang="pt-BR" dirty="0"/>
        </a:p>
      </dgm:t>
    </dgm:pt>
    <dgm:pt modelId="{9A9CA553-3759-4704-9290-74495367468E}" type="parTrans" cxnId="{87635480-D5BE-4522-9371-8A44C37D1BF0}">
      <dgm:prSet/>
      <dgm:spPr/>
      <dgm:t>
        <a:bodyPr/>
        <a:lstStyle/>
        <a:p>
          <a:endParaRPr lang="pt-BR"/>
        </a:p>
      </dgm:t>
    </dgm:pt>
    <dgm:pt modelId="{891D00D3-E031-4958-A7B6-230293B880DD}" type="sibTrans" cxnId="{87635480-D5BE-4522-9371-8A44C37D1BF0}">
      <dgm:prSet/>
      <dgm:spPr/>
      <dgm:t>
        <a:bodyPr/>
        <a:lstStyle/>
        <a:p>
          <a:endParaRPr lang="pt-BR"/>
        </a:p>
      </dgm:t>
    </dgm:pt>
    <dgm:pt modelId="{2F7D2EB4-EFE8-4899-B498-FEDF41127182}">
      <dgm:prSet phldrT="[Texto]"/>
      <dgm:spPr/>
      <dgm:t>
        <a:bodyPr/>
        <a:lstStyle/>
        <a:p>
          <a:r>
            <a:rPr lang="pt-BR" dirty="0" smtClean="0"/>
            <a:t>PODER DE LIDERANÇA</a:t>
          </a:r>
          <a:endParaRPr lang="pt-BR" dirty="0"/>
        </a:p>
      </dgm:t>
    </dgm:pt>
    <dgm:pt modelId="{8072F373-68C4-4709-9260-7BF349F3AEFE}" type="parTrans" cxnId="{E10DB861-535A-41A1-BB4B-408C5CA5F4FA}">
      <dgm:prSet/>
      <dgm:spPr/>
      <dgm:t>
        <a:bodyPr/>
        <a:lstStyle/>
        <a:p>
          <a:endParaRPr lang="pt-BR"/>
        </a:p>
      </dgm:t>
    </dgm:pt>
    <dgm:pt modelId="{F5514084-7E61-44A2-A1E6-99C245A076B5}" type="sibTrans" cxnId="{E10DB861-535A-41A1-BB4B-408C5CA5F4FA}">
      <dgm:prSet/>
      <dgm:spPr/>
      <dgm:t>
        <a:bodyPr/>
        <a:lstStyle/>
        <a:p>
          <a:endParaRPr lang="pt-BR"/>
        </a:p>
      </dgm:t>
    </dgm:pt>
    <dgm:pt modelId="{3BD85488-11D2-4079-BF4A-2715B5DBF14D}">
      <dgm:prSet phldrT="[Texto]"/>
      <dgm:spPr/>
      <dgm:t>
        <a:bodyPr/>
        <a:lstStyle/>
        <a:p>
          <a:r>
            <a:rPr lang="pt-BR" dirty="0" smtClean="0"/>
            <a:t>RESPOSTA AO MONITORAMENTO E CONTROLE</a:t>
          </a:r>
          <a:endParaRPr lang="pt-BR" dirty="0"/>
        </a:p>
      </dgm:t>
    </dgm:pt>
    <dgm:pt modelId="{DDC0E6AB-C04A-4B70-9EF8-0412BA30C4C7}" type="parTrans" cxnId="{D5424D59-2D07-4E41-9EE2-5559FE826CE7}">
      <dgm:prSet/>
      <dgm:spPr/>
      <dgm:t>
        <a:bodyPr/>
        <a:lstStyle/>
        <a:p>
          <a:endParaRPr lang="pt-BR"/>
        </a:p>
      </dgm:t>
    </dgm:pt>
    <dgm:pt modelId="{7D5DD471-1535-4734-9014-B0F7F1F0FBBC}" type="sibTrans" cxnId="{D5424D59-2D07-4E41-9EE2-5559FE826CE7}">
      <dgm:prSet/>
      <dgm:spPr/>
      <dgm:t>
        <a:bodyPr/>
        <a:lstStyle/>
        <a:p>
          <a:endParaRPr lang="pt-BR"/>
        </a:p>
      </dgm:t>
    </dgm:pt>
    <dgm:pt modelId="{A4F83D15-3F97-40CC-818D-7A89EC5A7FA5}" type="pres">
      <dgm:prSet presAssocID="{CFAF2753-E399-4DEA-B459-BE51410BB7CC}" presName="Name0" presStyleCnt="0">
        <dgm:presLayoutVars>
          <dgm:dir/>
          <dgm:resizeHandles val="exact"/>
        </dgm:presLayoutVars>
      </dgm:prSet>
      <dgm:spPr/>
    </dgm:pt>
    <dgm:pt modelId="{CA64DE6F-609E-4F9A-9B08-B2BE99EE0DD9}" type="pres">
      <dgm:prSet presAssocID="{CFAF2753-E399-4DEA-B459-BE51410BB7CC}" presName="cycle" presStyleCnt="0"/>
      <dgm:spPr/>
    </dgm:pt>
    <dgm:pt modelId="{57FB87A5-EEB1-4A26-A381-3F1C72E9AD12}" type="pres">
      <dgm:prSet presAssocID="{51166724-B437-4D42-BD0E-651C885CB64C}" presName="nodeFirstNode" presStyleLbl="node1" presStyleIdx="0" presStyleCnt="5">
        <dgm:presLayoutVars>
          <dgm:bulletEnabled val="1"/>
        </dgm:presLayoutVars>
      </dgm:prSet>
      <dgm:spPr/>
    </dgm:pt>
    <dgm:pt modelId="{352F13E2-3341-4B46-942B-DD117720F99A}" type="pres">
      <dgm:prSet presAssocID="{21143D1A-7D03-47A4-A8F0-DF3AB0C08A30}" presName="sibTransFirstNode" presStyleLbl="bgShp" presStyleIdx="0" presStyleCnt="1"/>
      <dgm:spPr/>
    </dgm:pt>
    <dgm:pt modelId="{45EB348E-5A81-45AE-8F5A-06EA1CAECC10}" type="pres">
      <dgm:prSet presAssocID="{BCDA40B3-9B17-4AA8-A8D6-B5F3A4232F4D}" presName="nodeFollowingNodes" presStyleLbl="node1" presStyleIdx="1" presStyleCnt="5">
        <dgm:presLayoutVars>
          <dgm:bulletEnabled val="1"/>
        </dgm:presLayoutVars>
      </dgm:prSet>
      <dgm:spPr/>
    </dgm:pt>
    <dgm:pt modelId="{7C2E9702-4D25-43B6-92FB-BE7119DA14BE}" type="pres">
      <dgm:prSet presAssocID="{6DA0FF44-E7FE-4231-9329-CBF24B412D7A}" presName="nodeFollowingNodes" presStyleLbl="node1" presStyleIdx="2" presStyleCnt="5">
        <dgm:presLayoutVars>
          <dgm:bulletEnabled val="1"/>
        </dgm:presLayoutVars>
      </dgm:prSet>
      <dgm:spPr/>
    </dgm:pt>
    <dgm:pt modelId="{8E1DDD54-8D63-47AD-B5AB-9343E17FB3AF}" type="pres">
      <dgm:prSet presAssocID="{2F7D2EB4-EFE8-4899-B498-FEDF41127182}" presName="nodeFollowingNodes" presStyleLbl="node1" presStyleIdx="3" presStyleCnt="5">
        <dgm:presLayoutVars>
          <dgm:bulletEnabled val="1"/>
        </dgm:presLayoutVars>
      </dgm:prSet>
      <dgm:spPr/>
    </dgm:pt>
    <dgm:pt modelId="{2026C71D-A922-41DA-A8F0-EA0E3FAA14C9}" type="pres">
      <dgm:prSet presAssocID="{3BD85488-11D2-4079-BF4A-2715B5DBF14D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E10DB861-535A-41A1-BB4B-408C5CA5F4FA}" srcId="{CFAF2753-E399-4DEA-B459-BE51410BB7CC}" destId="{2F7D2EB4-EFE8-4899-B498-FEDF41127182}" srcOrd="3" destOrd="0" parTransId="{8072F373-68C4-4709-9260-7BF349F3AEFE}" sibTransId="{F5514084-7E61-44A2-A1E6-99C245A076B5}"/>
    <dgm:cxn modelId="{71DD28F9-DEED-4065-AB0C-8D477A1D8DB8}" type="presOf" srcId="{2F7D2EB4-EFE8-4899-B498-FEDF41127182}" destId="{8E1DDD54-8D63-47AD-B5AB-9343E17FB3AF}" srcOrd="0" destOrd="0" presId="urn:microsoft.com/office/officeart/2005/8/layout/cycle3"/>
    <dgm:cxn modelId="{9137720D-E54B-4096-BF44-FAC11179351A}" type="presOf" srcId="{6DA0FF44-E7FE-4231-9329-CBF24B412D7A}" destId="{7C2E9702-4D25-43B6-92FB-BE7119DA14BE}" srcOrd="0" destOrd="0" presId="urn:microsoft.com/office/officeart/2005/8/layout/cycle3"/>
    <dgm:cxn modelId="{0CD8CB15-D60A-4061-A7AC-0A02398C8BE5}" srcId="{CFAF2753-E399-4DEA-B459-BE51410BB7CC}" destId="{BCDA40B3-9B17-4AA8-A8D6-B5F3A4232F4D}" srcOrd="1" destOrd="0" parTransId="{1885C35C-77D9-4411-AD69-BCF9221027BD}" sibTransId="{13177B21-E41D-4D24-981E-8DAF45961588}"/>
    <dgm:cxn modelId="{D01B5E6E-D070-4360-90F2-D315C61A2528}" type="presOf" srcId="{BCDA40B3-9B17-4AA8-A8D6-B5F3A4232F4D}" destId="{45EB348E-5A81-45AE-8F5A-06EA1CAECC10}" srcOrd="0" destOrd="0" presId="urn:microsoft.com/office/officeart/2005/8/layout/cycle3"/>
    <dgm:cxn modelId="{F489F91A-BA3B-4446-90B7-F452D3627CBD}" srcId="{CFAF2753-E399-4DEA-B459-BE51410BB7CC}" destId="{51166724-B437-4D42-BD0E-651C885CB64C}" srcOrd="0" destOrd="0" parTransId="{21AD9AD7-B73C-4F48-B0C9-4B9F23E921FA}" sibTransId="{21143D1A-7D03-47A4-A8F0-DF3AB0C08A30}"/>
    <dgm:cxn modelId="{87635480-D5BE-4522-9371-8A44C37D1BF0}" srcId="{CFAF2753-E399-4DEA-B459-BE51410BB7CC}" destId="{6DA0FF44-E7FE-4231-9329-CBF24B412D7A}" srcOrd="2" destOrd="0" parTransId="{9A9CA553-3759-4704-9290-74495367468E}" sibTransId="{891D00D3-E031-4958-A7B6-230293B880DD}"/>
    <dgm:cxn modelId="{E0EA0EA7-122C-4058-8AD0-833FFC73D6C6}" type="presOf" srcId="{51166724-B437-4D42-BD0E-651C885CB64C}" destId="{57FB87A5-EEB1-4A26-A381-3F1C72E9AD12}" srcOrd="0" destOrd="0" presId="urn:microsoft.com/office/officeart/2005/8/layout/cycle3"/>
    <dgm:cxn modelId="{D5424D59-2D07-4E41-9EE2-5559FE826CE7}" srcId="{CFAF2753-E399-4DEA-B459-BE51410BB7CC}" destId="{3BD85488-11D2-4079-BF4A-2715B5DBF14D}" srcOrd="4" destOrd="0" parTransId="{DDC0E6AB-C04A-4B70-9EF8-0412BA30C4C7}" sibTransId="{7D5DD471-1535-4734-9014-B0F7F1F0FBBC}"/>
    <dgm:cxn modelId="{D6C149EF-CC0D-4598-AFA2-2EEAD26D5A1D}" type="presOf" srcId="{CFAF2753-E399-4DEA-B459-BE51410BB7CC}" destId="{A4F83D15-3F97-40CC-818D-7A89EC5A7FA5}" srcOrd="0" destOrd="0" presId="urn:microsoft.com/office/officeart/2005/8/layout/cycle3"/>
    <dgm:cxn modelId="{0F968D7F-332F-4712-998F-7E925C1D9584}" type="presOf" srcId="{21143D1A-7D03-47A4-A8F0-DF3AB0C08A30}" destId="{352F13E2-3341-4B46-942B-DD117720F99A}" srcOrd="0" destOrd="0" presId="urn:microsoft.com/office/officeart/2005/8/layout/cycle3"/>
    <dgm:cxn modelId="{3B9311F3-2EF5-4ABD-B3A6-6C3908BD1FAD}" type="presOf" srcId="{3BD85488-11D2-4079-BF4A-2715B5DBF14D}" destId="{2026C71D-A922-41DA-A8F0-EA0E3FAA14C9}" srcOrd="0" destOrd="0" presId="urn:microsoft.com/office/officeart/2005/8/layout/cycle3"/>
    <dgm:cxn modelId="{3B2147C8-D0D8-4AA5-A1DA-50B0BB64C3A5}" type="presParOf" srcId="{A4F83D15-3F97-40CC-818D-7A89EC5A7FA5}" destId="{CA64DE6F-609E-4F9A-9B08-B2BE99EE0DD9}" srcOrd="0" destOrd="0" presId="urn:microsoft.com/office/officeart/2005/8/layout/cycle3"/>
    <dgm:cxn modelId="{0E984781-F0D7-4342-BDDA-4D6F2C19B85E}" type="presParOf" srcId="{CA64DE6F-609E-4F9A-9B08-B2BE99EE0DD9}" destId="{57FB87A5-EEB1-4A26-A381-3F1C72E9AD12}" srcOrd="0" destOrd="0" presId="urn:microsoft.com/office/officeart/2005/8/layout/cycle3"/>
    <dgm:cxn modelId="{75883958-33C5-4720-9E41-086D487A1B51}" type="presParOf" srcId="{CA64DE6F-609E-4F9A-9B08-B2BE99EE0DD9}" destId="{352F13E2-3341-4B46-942B-DD117720F99A}" srcOrd="1" destOrd="0" presId="urn:microsoft.com/office/officeart/2005/8/layout/cycle3"/>
    <dgm:cxn modelId="{575B2AE8-C4F6-4E93-A170-9FD9D888D2EF}" type="presParOf" srcId="{CA64DE6F-609E-4F9A-9B08-B2BE99EE0DD9}" destId="{45EB348E-5A81-45AE-8F5A-06EA1CAECC10}" srcOrd="2" destOrd="0" presId="urn:microsoft.com/office/officeart/2005/8/layout/cycle3"/>
    <dgm:cxn modelId="{061781CA-83D8-4520-9AFB-4DA3CBC0E454}" type="presParOf" srcId="{CA64DE6F-609E-4F9A-9B08-B2BE99EE0DD9}" destId="{7C2E9702-4D25-43B6-92FB-BE7119DA14BE}" srcOrd="3" destOrd="0" presId="urn:microsoft.com/office/officeart/2005/8/layout/cycle3"/>
    <dgm:cxn modelId="{2D88E28E-120F-4C8E-AB99-1BABEDEF4688}" type="presParOf" srcId="{CA64DE6F-609E-4F9A-9B08-B2BE99EE0DD9}" destId="{8E1DDD54-8D63-47AD-B5AB-9343E17FB3AF}" srcOrd="4" destOrd="0" presId="urn:microsoft.com/office/officeart/2005/8/layout/cycle3"/>
    <dgm:cxn modelId="{8A71CC43-78A4-493F-A48D-15778CB90429}" type="presParOf" srcId="{CA64DE6F-609E-4F9A-9B08-B2BE99EE0DD9}" destId="{2026C71D-A922-41DA-A8F0-EA0E3FAA14C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89A482-01E2-4213-AEE0-6975BBF5D902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19242ECC-117E-43CB-9960-790C48F251A2}">
      <dgm:prSet phldrT="[Texto]"/>
      <dgm:spPr/>
      <dgm:t>
        <a:bodyPr/>
        <a:lstStyle/>
        <a:p>
          <a:r>
            <a:rPr lang="pt-BR" dirty="0" smtClean="0"/>
            <a:t>Atores que tendem a apoiar a política</a:t>
          </a:r>
          <a:endParaRPr lang="pt-BR" dirty="0"/>
        </a:p>
      </dgm:t>
    </dgm:pt>
    <dgm:pt modelId="{F0FEA4BA-746E-4101-AFF8-934B3F036CF9}" type="parTrans" cxnId="{16AFF3F7-26F6-4970-988E-6D618D2FD181}">
      <dgm:prSet/>
      <dgm:spPr/>
      <dgm:t>
        <a:bodyPr/>
        <a:lstStyle/>
        <a:p>
          <a:endParaRPr lang="pt-BR"/>
        </a:p>
      </dgm:t>
    </dgm:pt>
    <dgm:pt modelId="{11BB4FA5-97BD-4DA1-81C9-32CA3CA8BDB2}" type="sibTrans" cxnId="{16AFF3F7-26F6-4970-988E-6D618D2FD181}">
      <dgm:prSet/>
      <dgm:spPr/>
      <dgm:t>
        <a:bodyPr/>
        <a:lstStyle/>
        <a:p>
          <a:endParaRPr lang="pt-BR"/>
        </a:p>
      </dgm:t>
    </dgm:pt>
    <dgm:pt modelId="{EED64182-C293-4018-A14B-CF7FA89FD228}">
      <dgm:prSet phldrT="[Texto]"/>
      <dgm:spPr/>
      <dgm:t>
        <a:bodyPr/>
        <a:lstStyle/>
        <a:p>
          <a:r>
            <a:rPr lang="pt-BR" dirty="0" smtClean="0"/>
            <a:t>Atores neutros frente à proposta da política</a:t>
          </a:r>
          <a:endParaRPr lang="pt-BR" dirty="0"/>
        </a:p>
      </dgm:t>
    </dgm:pt>
    <dgm:pt modelId="{6EE80C01-7529-4988-8D12-01C687C4F0F8}" type="parTrans" cxnId="{01376B79-5AEA-43FE-87E2-38D35CE73132}">
      <dgm:prSet/>
      <dgm:spPr/>
      <dgm:t>
        <a:bodyPr/>
        <a:lstStyle/>
        <a:p>
          <a:endParaRPr lang="pt-BR"/>
        </a:p>
      </dgm:t>
    </dgm:pt>
    <dgm:pt modelId="{925EDA4C-7D7E-494F-B4AE-2E740EACDC17}" type="sibTrans" cxnId="{01376B79-5AEA-43FE-87E2-38D35CE73132}">
      <dgm:prSet/>
      <dgm:spPr/>
      <dgm:t>
        <a:bodyPr/>
        <a:lstStyle/>
        <a:p>
          <a:endParaRPr lang="pt-BR"/>
        </a:p>
      </dgm:t>
    </dgm:pt>
    <dgm:pt modelId="{A2D04506-13AD-42B2-B82C-8B2896DCAB63}">
      <dgm:prSet phldrT="[Texto]"/>
      <dgm:spPr/>
      <dgm:t>
        <a:bodyPr/>
        <a:lstStyle/>
        <a:p>
          <a:r>
            <a:rPr lang="pt-BR" dirty="0" smtClean="0"/>
            <a:t>Atores resistentes à política, mas com chance de mudança de postura</a:t>
          </a:r>
          <a:endParaRPr lang="pt-BR" dirty="0"/>
        </a:p>
      </dgm:t>
    </dgm:pt>
    <dgm:pt modelId="{97A4135A-2DE9-49CC-883C-A1046ED19D27}" type="parTrans" cxnId="{7F7A22EB-0F0F-49EE-B7E1-3D3A466253B7}">
      <dgm:prSet/>
      <dgm:spPr/>
      <dgm:t>
        <a:bodyPr/>
        <a:lstStyle/>
        <a:p>
          <a:endParaRPr lang="pt-BR"/>
        </a:p>
      </dgm:t>
    </dgm:pt>
    <dgm:pt modelId="{54D9D065-AA87-46AB-804E-2E0EDEEE8E50}" type="sibTrans" cxnId="{7F7A22EB-0F0F-49EE-B7E1-3D3A466253B7}">
      <dgm:prSet/>
      <dgm:spPr/>
      <dgm:t>
        <a:bodyPr/>
        <a:lstStyle/>
        <a:p>
          <a:endParaRPr lang="pt-BR"/>
        </a:p>
      </dgm:t>
    </dgm:pt>
    <dgm:pt modelId="{6CF8B041-D90D-43D4-BE9D-D71FB5C7A169}">
      <dgm:prSet phldrT="[Texto]"/>
      <dgm:spPr/>
      <dgm:t>
        <a:bodyPr/>
        <a:lstStyle/>
        <a:p>
          <a:r>
            <a:rPr lang="pt-BR" dirty="0" smtClean="0"/>
            <a:t>Atores resistentes à política, com baixa chance de mudança de postura</a:t>
          </a:r>
          <a:endParaRPr lang="pt-BR" dirty="0"/>
        </a:p>
      </dgm:t>
    </dgm:pt>
    <dgm:pt modelId="{6645437A-7C79-4BD8-9C7B-A1C365D3C1BA}" type="parTrans" cxnId="{E61ED8C3-B003-4A6A-B9F2-B41A561FF134}">
      <dgm:prSet/>
      <dgm:spPr/>
      <dgm:t>
        <a:bodyPr/>
        <a:lstStyle/>
        <a:p>
          <a:endParaRPr lang="pt-BR"/>
        </a:p>
      </dgm:t>
    </dgm:pt>
    <dgm:pt modelId="{3B3644A5-3F7C-4E8B-867A-434A2D4AA20C}" type="sibTrans" cxnId="{E61ED8C3-B003-4A6A-B9F2-B41A561FF134}">
      <dgm:prSet/>
      <dgm:spPr/>
      <dgm:t>
        <a:bodyPr/>
        <a:lstStyle/>
        <a:p>
          <a:endParaRPr lang="pt-BR"/>
        </a:p>
      </dgm:t>
    </dgm:pt>
    <dgm:pt modelId="{CCF5C6EA-0647-45D5-B828-95E2A9914F99}" type="pres">
      <dgm:prSet presAssocID="{8789A482-01E2-4213-AEE0-6975BBF5D902}" presName="diagram" presStyleCnt="0">
        <dgm:presLayoutVars>
          <dgm:dir/>
          <dgm:resizeHandles val="exact"/>
        </dgm:presLayoutVars>
      </dgm:prSet>
      <dgm:spPr/>
    </dgm:pt>
    <dgm:pt modelId="{D086A635-1036-435E-ABB7-C51DF39FB5A0}" type="pres">
      <dgm:prSet presAssocID="{19242ECC-117E-43CB-9960-790C48F251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60C211-B4FA-4587-A408-4CD2466319E1}" type="pres">
      <dgm:prSet presAssocID="{11BB4FA5-97BD-4DA1-81C9-32CA3CA8BDB2}" presName="sibTrans" presStyleCnt="0"/>
      <dgm:spPr/>
    </dgm:pt>
    <dgm:pt modelId="{8A5A7D99-7C48-4B01-AB35-079DB2D7D60E}" type="pres">
      <dgm:prSet presAssocID="{EED64182-C293-4018-A14B-CF7FA89FD22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A0FA72-2CCE-480A-96FD-39A410210D48}" type="pres">
      <dgm:prSet presAssocID="{925EDA4C-7D7E-494F-B4AE-2E740EACDC17}" presName="sibTrans" presStyleCnt="0"/>
      <dgm:spPr/>
    </dgm:pt>
    <dgm:pt modelId="{C18BCAC5-3E34-41EC-B8E5-3101FC42BE31}" type="pres">
      <dgm:prSet presAssocID="{A2D04506-13AD-42B2-B82C-8B2896DCAB6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9A4646-0B83-4691-93F3-200863E9F8C3}" type="pres">
      <dgm:prSet presAssocID="{54D9D065-AA87-46AB-804E-2E0EDEEE8E50}" presName="sibTrans" presStyleCnt="0"/>
      <dgm:spPr/>
    </dgm:pt>
    <dgm:pt modelId="{C3E760DC-8290-40FD-9064-B2CBA9E54A01}" type="pres">
      <dgm:prSet presAssocID="{6CF8B041-D90D-43D4-BE9D-D71FB5C7A16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A9BF54E-04DF-40C7-B693-FB7436077223}" type="presOf" srcId="{EED64182-C293-4018-A14B-CF7FA89FD228}" destId="{8A5A7D99-7C48-4B01-AB35-079DB2D7D60E}" srcOrd="0" destOrd="0" presId="urn:microsoft.com/office/officeart/2005/8/layout/default"/>
    <dgm:cxn modelId="{8CF7FCD7-4D01-4D8E-B040-D16925C007CB}" type="presOf" srcId="{6CF8B041-D90D-43D4-BE9D-D71FB5C7A169}" destId="{C3E760DC-8290-40FD-9064-B2CBA9E54A01}" srcOrd="0" destOrd="0" presId="urn:microsoft.com/office/officeart/2005/8/layout/default"/>
    <dgm:cxn modelId="{A43A9A8A-7137-416A-9192-4ED54AD3FD5D}" type="presOf" srcId="{19242ECC-117E-43CB-9960-790C48F251A2}" destId="{D086A635-1036-435E-ABB7-C51DF39FB5A0}" srcOrd="0" destOrd="0" presId="urn:microsoft.com/office/officeart/2005/8/layout/default"/>
    <dgm:cxn modelId="{A5C89516-05DF-42F8-936E-72A142772A78}" type="presOf" srcId="{A2D04506-13AD-42B2-B82C-8B2896DCAB63}" destId="{C18BCAC5-3E34-41EC-B8E5-3101FC42BE31}" srcOrd="0" destOrd="0" presId="urn:microsoft.com/office/officeart/2005/8/layout/default"/>
    <dgm:cxn modelId="{B7974CF3-FA19-49D9-8387-257AF774FA1F}" type="presOf" srcId="{8789A482-01E2-4213-AEE0-6975BBF5D902}" destId="{CCF5C6EA-0647-45D5-B828-95E2A9914F99}" srcOrd="0" destOrd="0" presId="urn:microsoft.com/office/officeart/2005/8/layout/default"/>
    <dgm:cxn modelId="{E61ED8C3-B003-4A6A-B9F2-B41A561FF134}" srcId="{8789A482-01E2-4213-AEE0-6975BBF5D902}" destId="{6CF8B041-D90D-43D4-BE9D-D71FB5C7A169}" srcOrd="3" destOrd="0" parTransId="{6645437A-7C79-4BD8-9C7B-A1C365D3C1BA}" sibTransId="{3B3644A5-3F7C-4E8B-867A-434A2D4AA20C}"/>
    <dgm:cxn modelId="{7F7A22EB-0F0F-49EE-B7E1-3D3A466253B7}" srcId="{8789A482-01E2-4213-AEE0-6975BBF5D902}" destId="{A2D04506-13AD-42B2-B82C-8B2896DCAB63}" srcOrd="2" destOrd="0" parTransId="{97A4135A-2DE9-49CC-883C-A1046ED19D27}" sibTransId="{54D9D065-AA87-46AB-804E-2E0EDEEE8E50}"/>
    <dgm:cxn modelId="{16AFF3F7-26F6-4970-988E-6D618D2FD181}" srcId="{8789A482-01E2-4213-AEE0-6975BBF5D902}" destId="{19242ECC-117E-43CB-9960-790C48F251A2}" srcOrd="0" destOrd="0" parTransId="{F0FEA4BA-746E-4101-AFF8-934B3F036CF9}" sibTransId="{11BB4FA5-97BD-4DA1-81C9-32CA3CA8BDB2}"/>
    <dgm:cxn modelId="{01376B79-5AEA-43FE-87E2-38D35CE73132}" srcId="{8789A482-01E2-4213-AEE0-6975BBF5D902}" destId="{EED64182-C293-4018-A14B-CF7FA89FD228}" srcOrd="1" destOrd="0" parTransId="{6EE80C01-7529-4988-8D12-01C687C4F0F8}" sibTransId="{925EDA4C-7D7E-494F-B4AE-2E740EACDC17}"/>
    <dgm:cxn modelId="{499EAADE-FEB1-47A7-A9CB-05231A5D3BD0}" type="presParOf" srcId="{CCF5C6EA-0647-45D5-B828-95E2A9914F99}" destId="{D086A635-1036-435E-ABB7-C51DF39FB5A0}" srcOrd="0" destOrd="0" presId="urn:microsoft.com/office/officeart/2005/8/layout/default"/>
    <dgm:cxn modelId="{F1D7DFC0-7C18-4A0E-BF5D-827E8B7C5803}" type="presParOf" srcId="{CCF5C6EA-0647-45D5-B828-95E2A9914F99}" destId="{C860C211-B4FA-4587-A408-4CD2466319E1}" srcOrd="1" destOrd="0" presId="urn:microsoft.com/office/officeart/2005/8/layout/default"/>
    <dgm:cxn modelId="{7B95C131-45E6-4C6A-B997-610906BCA3EA}" type="presParOf" srcId="{CCF5C6EA-0647-45D5-B828-95E2A9914F99}" destId="{8A5A7D99-7C48-4B01-AB35-079DB2D7D60E}" srcOrd="2" destOrd="0" presId="urn:microsoft.com/office/officeart/2005/8/layout/default"/>
    <dgm:cxn modelId="{8C173CCC-CED9-465A-A5DB-238F772FD495}" type="presParOf" srcId="{CCF5C6EA-0647-45D5-B828-95E2A9914F99}" destId="{68A0FA72-2CCE-480A-96FD-39A410210D48}" srcOrd="3" destOrd="0" presId="urn:microsoft.com/office/officeart/2005/8/layout/default"/>
    <dgm:cxn modelId="{A9356430-DE8B-4B22-AAF4-4128D24FF09C}" type="presParOf" srcId="{CCF5C6EA-0647-45D5-B828-95E2A9914F99}" destId="{C18BCAC5-3E34-41EC-B8E5-3101FC42BE31}" srcOrd="4" destOrd="0" presId="urn:microsoft.com/office/officeart/2005/8/layout/default"/>
    <dgm:cxn modelId="{CEB3EDFE-4DF0-470E-AE78-9288089E87F2}" type="presParOf" srcId="{CCF5C6EA-0647-45D5-B828-95E2A9914F99}" destId="{A79A4646-0B83-4691-93F3-200863E9F8C3}" srcOrd="5" destOrd="0" presId="urn:microsoft.com/office/officeart/2005/8/layout/default"/>
    <dgm:cxn modelId="{50881DAF-7F88-4194-99AD-27196C092155}" type="presParOf" srcId="{CCF5C6EA-0647-45D5-B828-95E2A9914F99}" destId="{C3E760DC-8290-40FD-9064-B2CBA9E54A0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F13E2-3341-4B46-942B-DD117720F99A}">
      <dsp:nvSpPr>
        <dsp:cNvPr id="0" name=""/>
        <dsp:cNvSpPr/>
      </dsp:nvSpPr>
      <dsp:spPr>
        <a:xfrm>
          <a:off x="1604527" y="-34050"/>
          <a:ext cx="5406911" cy="5406911"/>
        </a:xfrm>
        <a:prstGeom prst="circularArrow">
          <a:avLst>
            <a:gd name="adj1" fmla="val 5544"/>
            <a:gd name="adj2" fmla="val 330680"/>
            <a:gd name="adj3" fmla="val 13759795"/>
            <a:gd name="adj4" fmla="val 17395789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B87A5-EEB1-4A26-A381-3F1C72E9AD12}">
      <dsp:nvSpPr>
        <dsp:cNvPr id="0" name=""/>
        <dsp:cNvSpPr/>
      </dsp:nvSpPr>
      <dsp:spPr>
        <a:xfrm>
          <a:off x="3033257" y="976"/>
          <a:ext cx="2549450" cy="127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CRENÇAS</a:t>
          </a:r>
          <a:endParaRPr lang="pt-BR" sz="2300" kern="1200" dirty="0"/>
        </a:p>
      </dsp:txBody>
      <dsp:txXfrm>
        <a:off x="3095484" y="63203"/>
        <a:ext cx="2424996" cy="1150271"/>
      </dsp:txXfrm>
    </dsp:sp>
    <dsp:sp modelId="{45EB348E-5A81-45AE-8F5A-06EA1CAECC10}">
      <dsp:nvSpPr>
        <dsp:cNvPr id="0" name=""/>
        <dsp:cNvSpPr/>
      </dsp:nvSpPr>
      <dsp:spPr>
        <a:xfrm>
          <a:off x="5226126" y="1594188"/>
          <a:ext cx="2549450" cy="127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ESFORÇO IMPLICADO</a:t>
          </a:r>
          <a:endParaRPr lang="pt-BR" sz="2300" kern="1200" dirty="0"/>
        </a:p>
      </dsp:txBody>
      <dsp:txXfrm>
        <a:off x="5288353" y="1656415"/>
        <a:ext cx="2424996" cy="1150271"/>
      </dsp:txXfrm>
    </dsp:sp>
    <dsp:sp modelId="{7C2E9702-4D25-43B6-92FB-BE7119DA14BE}">
      <dsp:nvSpPr>
        <dsp:cNvPr id="0" name=""/>
        <dsp:cNvSpPr/>
      </dsp:nvSpPr>
      <dsp:spPr>
        <a:xfrm>
          <a:off x="4388525" y="4172061"/>
          <a:ext cx="2549450" cy="127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PERDA OU GANHO DE PRIVILÉGIOS</a:t>
          </a:r>
          <a:endParaRPr lang="pt-BR" sz="2300" kern="1200" dirty="0"/>
        </a:p>
      </dsp:txBody>
      <dsp:txXfrm>
        <a:off x="4450752" y="4234288"/>
        <a:ext cx="2424996" cy="1150271"/>
      </dsp:txXfrm>
    </dsp:sp>
    <dsp:sp modelId="{8E1DDD54-8D63-47AD-B5AB-9343E17FB3AF}">
      <dsp:nvSpPr>
        <dsp:cNvPr id="0" name=""/>
        <dsp:cNvSpPr/>
      </dsp:nvSpPr>
      <dsp:spPr>
        <a:xfrm>
          <a:off x="1677989" y="4172061"/>
          <a:ext cx="2549450" cy="127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PODER DE LIDERANÇA</a:t>
          </a:r>
          <a:endParaRPr lang="pt-BR" sz="2300" kern="1200" dirty="0"/>
        </a:p>
      </dsp:txBody>
      <dsp:txXfrm>
        <a:off x="1740216" y="4234288"/>
        <a:ext cx="2424996" cy="1150271"/>
      </dsp:txXfrm>
    </dsp:sp>
    <dsp:sp modelId="{2026C71D-A922-41DA-A8F0-EA0E3FAA14C9}">
      <dsp:nvSpPr>
        <dsp:cNvPr id="0" name=""/>
        <dsp:cNvSpPr/>
      </dsp:nvSpPr>
      <dsp:spPr>
        <a:xfrm>
          <a:off x="840388" y="1594188"/>
          <a:ext cx="2549450" cy="1274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RESPOSTA AO MONITORAMENTO E CONTROLE</a:t>
          </a:r>
          <a:endParaRPr lang="pt-BR" sz="2300" kern="1200" dirty="0"/>
        </a:p>
      </dsp:txBody>
      <dsp:txXfrm>
        <a:off x="902615" y="1656415"/>
        <a:ext cx="2424996" cy="1150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6A635-1036-435E-ABB7-C51DF39FB5A0}">
      <dsp:nvSpPr>
        <dsp:cNvPr id="0" name=""/>
        <dsp:cNvSpPr/>
      </dsp:nvSpPr>
      <dsp:spPr>
        <a:xfrm>
          <a:off x="819880" y="1896"/>
          <a:ext cx="2929502" cy="17577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Atores que tendem a apoiar a política</a:t>
          </a:r>
          <a:endParaRPr lang="pt-BR" sz="2500" kern="1200" dirty="0"/>
        </a:p>
      </dsp:txBody>
      <dsp:txXfrm>
        <a:off x="819880" y="1896"/>
        <a:ext cx="2929502" cy="1757701"/>
      </dsp:txXfrm>
    </dsp:sp>
    <dsp:sp modelId="{8A5A7D99-7C48-4B01-AB35-079DB2D7D60E}">
      <dsp:nvSpPr>
        <dsp:cNvPr id="0" name=""/>
        <dsp:cNvSpPr/>
      </dsp:nvSpPr>
      <dsp:spPr>
        <a:xfrm>
          <a:off x="4042333" y="1896"/>
          <a:ext cx="2929502" cy="17577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Atores neutros frente à proposta da política</a:t>
          </a:r>
          <a:endParaRPr lang="pt-BR" sz="2500" kern="1200" dirty="0"/>
        </a:p>
      </dsp:txBody>
      <dsp:txXfrm>
        <a:off x="4042333" y="1896"/>
        <a:ext cx="2929502" cy="1757701"/>
      </dsp:txXfrm>
    </dsp:sp>
    <dsp:sp modelId="{C18BCAC5-3E34-41EC-B8E5-3101FC42BE31}">
      <dsp:nvSpPr>
        <dsp:cNvPr id="0" name=""/>
        <dsp:cNvSpPr/>
      </dsp:nvSpPr>
      <dsp:spPr>
        <a:xfrm>
          <a:off x="819880" y="2052548"/>
          <a:ext cx="2929502" cy="17577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Atores resistentes à política, mas com chance de mudança de postura</a:t>
          </a:r>
          <a:endParaRPr lang="pt-BR" sz="2500" kern="1200" dirty="0"/>
        </a:p>
      </dsp:txBody>
      <dsp:txXfrm>
        <a:off x="819880" y="2052548"/>
        <a:ext cx="2929502" cy="1757701"/>
      </dsp:txXfrm>
    </dsp:sp>
    <dsp:sp modelId="{C3E760DC-8290-40FD-9064-B2CBA9E54A01}">
      <dsp:nvSpPr>
        <dsp:cNvPr id="0" name=""/>
        <dsp:cNvSpPr/>
      </dsp:nvSpPr>
      <dsp:spPr>
        <a:xfrm>
          <a:off x="4042333" y="2052548"/>
          <a:ext cx="2929502" cy="17577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Atores resistentes à política, com baixa chance de mudança de postura</a:t>
          </a:r>
          <a:endParaRPr lang="pt-BR" sz="2500" kern="1200" dirty="0"/>
        </a:p>
      </dsp:txBody>
      <dsp:txXfrm>
        <a:off x="4042333" y="2052548"/>
        <a:ext cx="2929502" cy="175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CD09B-4052-4E14-9F9E-29A444D7E4F7}" type="datetimeFigureOut">
              <a:rPr lang="pt-BR" smtClean="0"/>
              <a:t>19/09/2018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39E0F-6EA6-4F4C-887C-B076AA38E8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67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B272C-77A7-4A10-97F5-372291AB0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1788454"/>
            <a:ext cx="9422295" cy="2098226"/>
          </a:xfrm>
        </p:spPr>
        <p:txBody>
          <a:bodyPr/>
          <a:lstStyle/>
          <a:p>
            <a:r>
              <a:rPr lang="pt-BR" dirty="0"/>
              <a:t>POLÍTICAS PÚBLICAS DE EDUCAÇÃO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EE5CA4-5B56-4D1B-A253-41E4E87A5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0991" y="3956279"/>
            <a:ext cx="8984973" cy="615721"/>
          </a:xfrm>
        </p:spPr>
        <p:txBody>
          <a:bodyPr>
            <a:normAutofit fontScale="77500" lnSpcReduction="20000"/>
          </a:bodyPr>
          <a:lstStyle/>
          <a:p>
            <a:r>
              <a:rPr lang="pt-BR" sz="4400" dirty="0">
                <a:solidFill>
                  <a:schemeClr val="tx1"/>
                </a:solidFill>
              </a:rPr>
              <a:t>NOTAS PARA UM DIÁLOGO COM EDUCADORES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2D51434-3FD4-46B4-8B08-7E8FE064664B}"/>
              </a:ext>
            </a:extLst>
          </p:cNvPr>
          <p:cNvSpPr txBox="1"/>
          <p:nvPr/>
        </p:nvSpPr>
        <p:spPr>
          <a:xfrm>
            <a:off x="1298712" y="5141843"/>
            <a:ext cx="6652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ALEXSANDRO SANTOS | CÂMARA MUN. SP / INSTITUTO UNIBANCO</a:t>
            </a:r>
            <a:br>
              <a:rPr lang="pt-BR" dirty="0"/>
            </a:br>
            <a:r>
              <a:rPr lang="pt-BR" dirty="0"/>
              <a:t>19 DE SETEMBRO DE 2018</a:t>
            </a:r>
          </a:p>
        </p:txBody>
      </p:sp>
    </p:spTree>
    <p:extLst>
      <p:ext uri="{BB962C8B-B14F-4D97-AF65-F5344CB8AC3E}">
        <p14:creationId xmlns:p14="http://schemas.microsoft.com/office/powerpoint/2010/main" val="82692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34" y="254823"/>
            <a:ext cx="9436466" cy="5068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BR" sz="4000" b="1" dirty="0" smtClean="0"/>
              <a:t>INTERESSES DOS ATORES</a:t>
            </a:r>
            <a:endParaRPr lang="pt-BR" sz="4000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33228746"/>
              </p:ext>
            </p:extLst>
          </p:nvPr>
        </p:nvGraphicFramePr>
        <p:xfrm>
          <a:off x="1906073" y="914400"/>
          <a:ext cx="8615966" cy="544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46220" y="1210614"/>
            <a:ext cx="179016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ASPECTOS COGNITIVOS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60039" y="1221176"/>
            <a:ext cx="179016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ASPECTOS EMOCIONAIS</a:t>
            </a:r>
            <a:endParaRPr lang="pt-BR" sz="2000" dirty="0"/>
          </a:p>
        </p:txBody>
      </p:sp>
      <p:sp>
        <p:nvSpPr>
          <p:cNvPr id="13" name="Seta para Baixo 12"/>
          <p:cNvSpPr/>
          <p:nvPr/>
        </p:nvSpPr>
        <p:spPr>
          <a:xfrm>
            <a:off x="1835239" y="1918500"/>
            <a:ext cx="412124" cy="209970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1057140" y="4356762"/>
            <a:ext cx="19683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CONCEITUAIS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064125" y="4985058"/>
            <a:ext cx="19613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PROCEDIMENTAIS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57140" y="5673610"/>
            <a:ext cx="19613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ANALÍTICOS</a:t>
            </a:r>
            <a:endParaRPr lang="pt-BR" dirty="0"/>
          </a:p>
        </p:txBody>
      </p:sp>
      <p:sp>
        <p:nvSpPr>
          <p:cNvPr id="17" name="Seta para Baixo 16"/>
          <p:cNvSpPr/>
          <p:nvPr/>
        </p:nvSpPr>
        <p:spPr>
          <a:xfrm>
            <a:off x="10518819" y="1918500"/>
            <a:ext cx="412124" cy="209970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9594762" y="4356762"/>
            <a:ext cx="21142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A PROFISSÃO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9594762" y="4878776"/>
            <a:ext cx="210354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O SISTEMA DE ENSINO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9584029" y="5715832"/>
            <a:ext cx="211428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A POLÍTICA EM SI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39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34" y="254823"/>
            <a:ext cx="9436466" cy="5068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BR" sz="4000" b="1" dirty="0" smtClean="0"/>
              <a:t>INTERESSES DOS ATORES</a:t>
            </a:r>
            <a:endParaRPr lang="pt-BR" sz="4000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4FC3B0A-FF66-4D0C-90B4-2C5811D11040}"/>
              </a:ext>
            </a:extLst>
          </p:cNvPr>
          <p:cNvSpPr txBox="1"/>
          <p:nvPr/>
        </p:nvSpPr>
        <p:spPr>
          <a:xfrm>
            <a:off x="1165273" y="940088"/>
            <a:ext cx="105231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No processo de formulação das políticas públicas, é preciso negociar com os diferentes atores que têm poder de interferir, sabotar ou alavancar a política pública. Por isso, é necessário fazermos um mapa desses atores e localizar seus interesses em torno da política pública.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13695812"/>
              </p:ext>
            </p:extLst>
          </p:nvPr>
        </p:nvGraphicFramePr>
        <p:xfrm>
          <a:off x="3992450" y="2704563"/>
          <a:ext cx="7791717" cy="381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493949" y="3606085"/>
            <a:ext cx="2653048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OS ATORES E SEUS INTERESSES FRENTE À POLÍTICA PÚBLICA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2397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COMO PODEMOS LER ESSAS QUESTÕES À LUZ DO DESAFIO DE TORNAR AS COMUNDIADES DE APRENDIZAGEM UMA POLÍTICA PÚBLICA?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800" dirty="0" smtClean="0"/>
              <a:t>Construir o mapa das capacidades institucionais necessárias para implementar a política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800" dirty="0" smtClean="0"/>
              <a:t>Construir, em cada território, o mapa de interesses dos atores (individuais e coletivos) e desenhar estratégias para seu engajamento na política ou para evitar seu poder de sabotagem.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sz="2800" dirty="0" smtClean="0"/>
              <a:t>Construir, em cada território, o mapa de capacidades dos atores (individuais e coletivos)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1092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B272C-77A7-4A10-97F5-372291AB0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1788454"/>
            <a:ext cx="9422295" cy="761563"/>
          </a:xfrm>
        </p:spPr>
        <p:txBody>
          <a:bodyPr/>
          <a:lstStyle/>
          <a:p>
            <a:r>
              <a:rPr lang="pt-BR" sz="4800" dirty="0" smtClean="0"/>
              <a:t>MUITO OBRIGADO!</a:t>
            </a:r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EE5CA4-5B56-4D1B-A253-41E4E87A5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369" y="2925969"/>
            <a:ext cx="10625069" cy="615721"/>
          </a:xfrm>
        </p:spPr>
        <p:txBody>
          <a:bodyPr>
            <a:normAutofit fontScale="70000" lnSpcReduction="20000"/>
          </a:bodyPr>
          <a:lstStyle/>
          <a:p>
            <a:r>
              <a:rPr lang="pt-BR" sz="5200" b="1" u="sng" dirty="0" smtClean="0">
                <a:solidFill>
                  <a:schemeClr val="tx1"/>
                </a:solidFill>
              </a:rPr>
              <a:t>alexsandrosantos1980@gmail.com</a:t>
            </a:r>
          </a:p>
          <a:p>
            <a:endParaRPr lang="pt-B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8C6AC-B51D-4093-BA70-3AD58ECC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273" y="274984"/>
            <a:ext cx="5500570" cy="1182756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AFINAL DE CONTAS, O QUE É UMA POLÍTICA PÚBLICA?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DC4CB5-57D4-41D0-9549-9BC8B0325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2286000"/>
            <a:ext cx="8998226" cy="3581400"/>
          </a:xfrm>
          <a:ln w="76200">
            <a:solidFill>
              <a:schemeClr val="tx1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9000"/>
              </a:lnSpc>
              <a:buNone/>
            </a:pPr>
            <a:endParaRPr lang="pt-BR" dirty="0"/>
          </a:p>
          <a:p>
            <a:pPr marL="0" indent="0" algn="ctr">
              <a:lnSpc>
                <a:spcPct val="109000"/>
              </a:lnSpc>
              <a:buNone/>
            </a:pPr>
            <a:r>
              <a:rPr lang="pt-BR" sz="4000" dirty="0"/>
              <a:t>UMA POLÍTICA PÚBLICA É </a:t>
            </a:r>
            <a:r>
              <a:rPr lang="pt-BR" sz="4000" b="1" u="sng" dirty="0"/>
              <a:t>AQUILO QUE O ESTADO DECIDE FAZER OU NÃO FAZER </a:t>
            </a:r>
            <a:r>
              <a:rPr lang="pt-BR" sz="4000" dirty="0"/>
              <a:t>FRENTE A UMA DEMANDA OU NECESSIDADE SOCIALMENTE IDENTIFICADA COMO DE SUA RESPONSABILIDADE.</a:t>
            </a:r>
          </a:p>
        </p:txBody>
      </p:sp>
    </p:spTree>
    <p:extLst>
      <p:ext uri="{BB962C8B-B14F-4D97-AF65-F5344CB8AC3E}">
        <p14:creationId xmlns:p14="http://schemas.microsoft.com/office/powerpoint/2010/main" val="365452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273" y="274983"/>
            <a:ext cx="7223354" cy="1569659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A PRODUÇÃO DE UMA POLÍTICA PÚBLICA SE DÁ POR MEIO DAS INSTITUIÇÕES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BC7934E-E2AA-4B57-9340-BC7EB89E89ED}"/>
              </a:ext>
            </a:extLst>
          </p:cNvPr>
          <p:cNvSpPr txBox="1"/>
          <p:nvPr/>
        </p:nvSpPr>
        <p:spPr>
          <a:xfrm>
            <a:off x="1338471" y="2386472"/>
            <a:ext cx="307273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DEMANDA / NECESSIDADE SOCIAL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C0A9D6A-7EA4-4F85-B1DD-98B919D1D0C8}"/>
              </a:ext>
            </a:extLst>
          </p:cNvPr>
          <p:cNvSpPr txBox="1"/>
          <p:nvPr/>
        </p:nvSpPr>
        <p:spPr>
          <a:xfrm>
            <a:off x="1338471" y="3376137"/>
            <a:ext cx="307273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INTERESSES E CAPACIDADES DOS GRUPOS SOCIAIS DIVERSIFICADOS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CEC70AC-E33D-4A09-9E93-A0F278BE1762}"/>
              </a:ext>
            </a:extLst>
          </p:cNvPr>
          <p:cNvSpPr txBox="1"/>
          <p:nvPr/>
        </p:nvSpPr>
        <p:spPr>
          <a:xfrm>
            <a:off x="5460784" y="2603189"/>
            <a:ext cx="3072729" cy="193899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ATORES, PROCESSOS, INTERESSES E CAPACIDADES INSTITUCIONAIS DO PODER PÚBLICO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4EA53DE5-5A3B-4C35-8A76-4D0035230092}"/>
              </a:ext>
            </a:extLst>
          </p:cNvPr>
          <p:cNvSpPr/>
          <p:nvPr/>
        </p:nvSpPr>
        <p:spPr>
          <a:xfrm>
            <a:off x="4556972" y="3211561"/>
            <a:ext cx="755373" cy="63293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2BD2BF3-2D2B-4C96-B4FF-A855BD9E5D36}"/>
              </a:ext>
            </a:extLst>
          </p:cNvPr>
          <p:cNvSpPr txBox="1"/>
          <p:nvPr/>
        </p:nvSpPr>
        <p:spPr>
          <a:xfrm>
            <a:off x="9580428" y="3013501"/>
            <a:ext cx="22593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POLÍTICAS PÚBLICAS </a:t>
            </a: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FA1AD1C0-BB43-44C1-B161-CEDE4FC3BEC2}"/>
              </a:ext>
            </a:extLst>
          </p:cNvPr>
          <p:cNvSpPr/>
          <p:nvPr/>
        </p:nvSpPr>
        <p:spPr>
          <a:xfrm>
            <a:off x="8679284" y="3112530"/>
            <a:ext cx="755373" cy="63293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B2FC93A-63C5-4E11-8D71-3785561E9F8B}"/>
              </a:ext>
            </a:extLst>
          </p:cNvPr>
          <p:cNvSpPr txBox="1"/>
          <p:nvPr/>
        </p:nvSpPr>
        <p:spPr>
          <a:xfrm>
            <a:off x="5023463" y="4909353"/>
            <a:ext cx="6730328" cy="1631216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TODO PROCESSO DE FABRICAÇÃO E IMPLEMENTAÇÃO DE UMA POLÍTICA PÚBLICA PERMEADO POR CONFLITOS. E QUANTO MAIORES SÃO OS PROBLEMAS DISTRIBUTIVOS NUMA SOCIEDADE, MAIORES E MAIS DIFÍCIEIS SERÃO OS CONFLITOS</a:t>
            </a:r>
          </a:p>
        </p:txBody>
      </p:sp>
    </p:spTree>
    <p:extLst>
      <p:ext uri="{BB962C8B-B14F-4D97-AF65-F5344CB8AC3E}">
        <p14:creationId xmlns:p14="http://schemas.microsoft.com/office/powerpoint/2010/main" val="423005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273" y="274984"/>
            <a:ext cx="7223354" cy="63293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CICLO DAS POLITICAS PÚBLICAS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1A12EC3-6777-4740-9A2C-FF0F2E259F7F}"/>
              </a:ext>
            </a:extLst>
          </p:cNvPr>
          <p:cNvSpPr txBox="1"/>
          <p:nvPr/>
        </p:nvSpPr>
        <p:spPr>
          <a:xfrm>
            <a:off x="933360" y="1168397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IDENTIFICAÇÃO DA DEMANDA COMO PROBLEMA PÚBLICO</a:t>
            </a: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338D5E4C-75C9-4AC2-82C6-EB914B2A669A}"/>
              </a:ext>
            </a:extLst>
          </p:cNvPr>
          <p:cNvSpPr/>
          <p:nvPr/>
        </p:nvSpPr>
        <p:spPr>
          <a:xfrm>
            <a:off x="3794911" y="1366766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07932F5-BEBF-4F0D-8D44-A2344D053023}"/>
              </a:ext>
            </a:extLst>
          </p:cNvPr>
          <p:cNvSpPr txBox="1"/>
          <p:nvPr/>
        </p:nvSpPr>
        <p:spPr>
          <a:xfrm>
            <a:off x="4889134" y="1298515"/>
            <a:ext cx="263718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INCLUSÃO NA AGENDA PÚBLICA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2AD9F8C-4372-4F3B-B6D8-4791897B6047}"/>
              </a:ext>
            </a:extLst>
          </p:cNvPr>
          <p:cNvSpPr txBox="1"/>
          <p:nvPr/>
        </p:nvSpPr>
        <p:spPr>
          <a:xfrm>
            <a:off x="8926255" y="1146502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CRIAÇÃO DE PROPOSTAS DE SOLUÇÃO</a:t>
            </a:r>
          </a:p>
        </p:txBody>
      </p:sp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284C13F1-8135-4221-9EAE-65FEFF103D24}"/>
              </a:ext>
            </a:extLst>
          </p:cNvPr>
          <p:cNvSpPr/>
          <p:nvPr/>
        </p:nvSpPr>
        <p:spPr>
          <a:xfrm>
            <a:off x="7750685" y="1338678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EEC2E402-BEEF-459C-A41D-1BB6BF6A8FEF}"/>
              </a:ext>
            </a:extLst>
          </p:cNvPr>
          <p:cNvSpPr/>
          <p:nvPr/>
        </p:nvSpPr>
        <p:spPr>
          <a:xfrm>
            <a:off x="9913540" y="2336605"/>
            <a:ext cx="662609" cy="752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DCDC104-5789-4336-BB8A-2A01CE4EF3CE}"/>
              </a:ext>
            </a:extLst>
          </p:cNvPr>
          <p:cNvSpPr txBox="1"/>
          <p:nvPr/>
        </p:nvSpPr>
        <p:spPr>
          <a:xfrm>
            <a:off x="8926255" y="3144268"/>
            <a:ext cx="263718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TOMADA DE DECISÃO (ELEIÇÃO DA SOLUÇÃO MAIS ADEQUADA</a:t>
            </a:r>
          </a:p>
        </p:txBody>
      </p:sp>
      <p:sp>
        <p:nvSpPr>
          <p:cNvPr id="20" name="Seta: para Baixo 19">
            <a:extLst>
              <a:ext uri="{FF2B5EF4-FFF2-40B4-BE49-F238E27FC236}">
                <a16:creationId xmlns:a16="http://schemas.microsoft.com/office/drawing/2014/main" id="{A0DCC363-ACA5-4CF4-A072-3709FE9844B9}"/>
              </a:ext>
            </a:extLst>
          </p:cNvPr>
          <p:cNvSpPr/>
          <p:nvPr/>
        </p:nvSpPr>
        <p:spPr>
          <a:xfrm>
            <a:off x="9913539" y="4646420"/>
            <a:ext cx="662609" cy="752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EA4BF16F-22B2-44E1-82A9-B1B9836D3DE5}"/>
              </a:ext>
            </a:extLst>
          </p:cNvPr>
          <p:cNvSpPr txBox="1"/>
          <p:nvPr/>
        </p:nvSpPr>
        <p:spPr>
          <a:xfrm>
            <a:off x="8926251" y="5454083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FORMULAÇÃO (DESENHO) DA POLÍTICA</a:t>
            </a: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E8853327-E2A7-43A7-B090-9E4378C4E9F7}"/>
              </a:ext>
            </a:extLst>
          </p:cNvPr>
          <p:cNvSpPr/>
          <p:nvPr/>
        </p:nvSpPr>
        <p:spPr>
          <a:xfrm rot="10800000">
            <a:off x="7750686" y="5757872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F13F84C-51DA-4560-9005-5828269AF6B9}"/>
              </a:ext>
            </a:extLst>
          </p:cNvPr>
          <p:cNvSpPr txBox="1"/>
          <p:nvPr/>
        </p:nvSpPr>
        <p:spPr>
          <a:xfrm>
            <a:off x="4889134" y="5474159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IMPLEMENTAÇÃO DA POLÍTICA DESENHADA</a:t>
            </a:r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AAB61979-626F-4796-8E10-300F7DB1FAA9}"/>
              </a:ext>
            </a:extLst>
          </p:cNvPr>
          <p:cNvSpPr/>
          <p:nvPr/>
        </p:nvSpPr>
        <p:spPr>
          <a:xfrm rot="10800000">
            <a:off x="3713569" y="5757873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4C4F9DA-B34E-4D46-9483-95B09C863E2F}"/>
              </a:ext>
            </a:extLst>
          </p:cNvPr>
          <p:cNvSpPr txBox="1"/>
          <p:nvPr/>
        </p:nvSpPr>
        <p:spPr>
          <a:xfrm>
            <a:off x="4889134" y="4270389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MONITORAMENTO E AVALIAÇÃO DA IMPLEMENTAÇÃO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81AED08-F21E-4DA9-AC64-0504F9A97988}"/>
              </a:ext>
            </a:extLst>
          </p:cNvPr>
          <p:cNvSpPr txBox="1"/>
          <p:nvPr/>
        </p:nvSpPr>
        <p:spPr>
          <a:xfrm>
            <a:off x="964201" y="5135605"/>
            <a:ext cx="263718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AVALIAÇÃO DE RESULTADOS E IMPACTOS DA POLÍTICA</a:t>
            </a:r>
          </a:p>
        </p:txBody>
      </p:sp>
      <p:sp>
        <p:nvSpPr>
          <p:cNvPr id="28" name="Seta: para Baixo 27">
            <a:extLst>
              <a:ext uri="{FF2B5EF4-FFF2-40B4-BE49-F238E27FC236}">
                <a16:creationId xmlns:a16="http://schemas.microsoft.com/office/drawing/2014/main" id="{CD198045-2AB2-4DA9-BF9F-7077E3E2BBCA}"/>
              </a:ext>
            </a:extLst>
          </p:cNvPr>
          <p:cNvSpPr/>
          <p:nvPr/>
        </p:nvSpPr>
        <p:spPr>
          <a:xfrm rot="10800000">
            <a:off x="1906477" y="4270389"/>
            <a:ext cx="662609" cy="752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7DDB622-7F60-4A54-A226-8A50005C94A7}"/>
              </a:ext>
            </a:extLst>
          </p:cNvPr>
          <p:cNvSpPr txBox="1"/>
          <p:nvPr/>
        </p:nvSpPr>
        <p:spPr>
          <a:xfrm>
            <a:off x="964201" y="2759365"/>
            <a:ext cx="263718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DECISÃO DE CONTINUIDADE, MUDANÇA OU ENCERRAMENTO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0440A53-F0FC-4EBC-A547-8B05ABB8B34B}"/>
              </a:ext>
            </a:extLst>
          </p:cNvPr>
          <p:cNvSpPr/>
          <p:nvPr/>
        </p:nvSpPr>
        <p:spPr>
          <a:xfrm>
            <a:off x="4532244" y="2163730"/>
            <a:ext cx="3472070" cy="189937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schemeClr val="tx1"/>
                </a:solidFill>
              </a:rPr>
              <a:t>CAPACIDADES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INSTITUCIONAIS</a:t>
            </a:r>
            <a:r>
              <a:rPr lang="pt-BR" sz="2200" dirty="0">
                <a:solidFill>
                  <a:schemeClr val="tx1"/>
                </a:solidFill>
              </a:rPr>
              <a:t> E </a:t>
            </a:r>
            <a:r>
              <a:rPr lang="pt-BR" sz="2200" b="1" dirty="0">
                <a:solidFill>
                  <a:schemeClr val="tx1"/>
                </a:solidFill>
              </a:rPr>
              <a:t>CAPACIDADES E INTERESSES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DOS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ATORES</a:t>
            </a:r>
          </a:p>
        </p:txBody>
      </p:sp>
    </p:spTree>
    <p:extLst>
      <p:ext uri="{BB962C8B-B14F-4D97-AF65-F5344CB8AC3E}">
        <p14:creationId xmlns:p14="http://schemas.microsoft.com/office/powerpoint/2010/main" val="111875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  <p:bldP spid="17" grpId="0" animBg="1"/>
      <p:bldP spid="18" grpId="0" animBg="1"/>
      <p:bldP spid="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273" y="274984"/>
            <a:ext cx="7223354" cy="63293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CICLO DAS POLITICAS PÚBLICAS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1A12EC3-6777-4740-9A2C-FF0F2E259F7F}"/>
              </a:ext>
            </a:extLst>
          </p:cNvPr>
          <p:cNvSpPr txBox="1"/>
          <p:nvPr/>
        </p:nvSpPr>
        <p:spPr>
          <a:xfrm>
            <a:off x="933360" y="1168397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2">
                    <a:lumMod val="75000"/>
                  </a:schemeClr>
                </a:solidFill>
              </a:rPr>
              <a:t>IDENTIFICAÇÃO DA DEMANDA COMO PROBLEMA PÚBLICO</a:t>
            </a: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338D5E4C-75C9-4AC2-82C6-EB914B2A669A}"/>
              </a:ext>
            </a:extLst>
          </p:cNvPr>
          <p:cNvSpPr/>
          <p:nvPr/>
        </p:nvSpPr>
        <p:spPr>
          <a:xfrm>
            <a:off x="3794911" y="1366766"/>
            <a:ext cx="914400" cy="632938"/>
          </a:xfrm>
          <a:prstGeom prst="rightArrow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07932F5-BEBF-4F0D-8D44-A2344D053023}"/>
              </a:ext>
            </a:extLst>
          </p:cNvPr>
          <p:cNvSpPr txBox="1"/>
          <p:nvPr/>
        </p:nvSpPr>
        <p:spPr>
          <a:xfrm>
            <a:off x="4889134" y="1298515"/>
            <a:ext cx="263718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2">
                    <a:lumMod val="75000"/>
                  </a:schemeClr>
                </a:solidFill>
              </a:rPr>
              <a:t>INCLUSÃO NA AGENDA PÚBLICA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2AD9F8C-4372-4F3B-B6D8-4791897B6047}"/>
              </a:ext>
            </a:extLst>
          </p:cNvPr>
          <p:cNvSpPr txBox="1"/>
          <p:nvPr/>
        </p:nvSpPr>
        <p:spPr>
          <a:xfrm>
            <a:off x="8926255" y="1146502"/>
            <a:ext cx="2637183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2">
                    <a:lumMod val="75000"/>
                  </a:schemeClr>
                </a:solidFill>
              </a:rPr>
              <a:t>CRIAÇÃO DE PROPOSTAS DE SOLUÇÃO</a:t>
            </a:r>
          </a:p>
        </p:txBody>
      </p:sp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284C13F1-8135-4221-9EAE-65FEFF103D24}"/>
              </a:ext>
            </a:extLst>
          </p:cNvPr>
          <p:cNvSpPr/>
          <p:nvPr/>
        </p:nvSpPr>
        <p:spPr>
          <a:xfrm>
            <a:off x="7750685" y="1338678"/>
            <a:ext cx="914400" cy="632938"/>
          </a:xfrm>
          <a:prstGeom prst="rightArrow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EEC2E402-BEEF-459C-A41D-1BB6BF6A8FEF}"/>
              </a:ext>
            </a:extLst>
          </p:cNvPr>
          <p:cNvSpPr/>
          <p:nvPr/>
        </p:nvSpPr>
        <p:spPr>
          <a:xfrm>
            <a:off x="9913540" y="2336605"/>
            <a:ext cx="662609" cy="752061"/>
          </a:xfrm>
          <a:prstGeom prst="downArrow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DCDC104-5789-4336-BB8A-2A01CE4EF3CE}"/>
              </a:ext>
            </a:extLst>
          </p:cNvPr>
          <p:cNvSpPr txBox="1"/>
          <p:nvPr/>
        </p:nvSpPr>
        <p:spPr>
          <a:xfrm>
            <a:off x="8926255" y="3144268"/>
            <a:ext cx="2637183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2">
                    <a:lumMod val="75000"/>
                  </a:schemeClr>
                </a:solidFill>
              </a:rPr>
              <a:t>TOMADA DE DECISÃO (ELEIÇÃO DA SOLUÇÃO MAIS ADEQUADA</a:t>
            </a:r>
          </a:p>
        </p:txBody>
      </p:sp>
      <p:sp>
        <p:nvSpPr>
          <p:cNvPr id="20" name="Seta: para Baixo 19">
            <a:extLst>
              <a:ext uri="{FF2B5EF4-FFF2-40B4-BE49-F238E27FC236}">
                <a16:creationId xmlns:a16="http://schemas.microsoft.com/office/drawing/2014/main" id="{A0DCC363-ACA5-4CF4-A072-3709FE9844B9}"/>
              </a:ext>
            </a:extLst>
          </p:cNvPr>
          <p:cNvSpPr/>
          <p:nvPr/>
        </p:nvSpPr>
        <p:spPr>
          <a:xfrm>
            <a:off x="9913539" y="4646420"/>
            <a:ext cx="662609" cy="752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EA4BF16F-22B2-44E1-82A9-B1B9836D3DE5}"/>
              </a:ext>
            </a:extLst>
          </p:cNvPr>
          <p:cNvSpPr txBox="1"/>
          <p:nvPr/>
        </p:nvSpPr>
        <p:spPr>
          <a:xfrm>
            <a:off x="8926251" y="5454083"/>
            <a:ext cx="2637183" cy="11079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FORMULAÇÃO (DESENHO) DA POLÍTICA</a:t>
            </a: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E8853327-E2A7-43A7-B090-9E4378C4E9F7}"/>
              </a:ext>
            </a:extLst>
          </p:cNvPr>
          <p:cNvSpPr/>
          <p:nvPr/>
        </p:nvSpPr>
        <p:spPr>
          <a:xfrm rot="10800000">
            <a:off x="7750686" y="5757872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F13F84C-51DA-4560-9005-5828269AF6B9}"/>
              </a:ext>
            </a:extLst>
          </p:cNvPr>
          <p:cNvSpPr txBox="1"/>
          <p:nvPr/>
        </p:nvSpPr>
        <p:spPr>
          <a:xfrm>
            <a:off x="4889134" y="5474159"/>
            <a:ext cx="2637183" cy="11079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IMPLEMENTAÇÃO DA POLÍTICA DESENHADA</a:t>
            </a:r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AAB61979-626F-4796-8E10-300F7DB1FAA9}"/>
              </a:ext>
            </a:extLst>
          </p:cNvPr>
          <p:cNvSpPr/>
          <p:nvPr/>
        </p:nvSpPr>
        <p:spPr>
          <a:xfrm rot="10800000">
            <a:off x="3713569" y="5757873"/>
            <a:ext cx="914400" cy="632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4C4F9DA-B34E-4D46-9483-95B09C863E2F}"/>
              </a:ext>
            </a:extLst>
          </p:cNvPr>
          <p:cNvSpPr txBox="1"/>
          <p:nvPr/>
        </p:nvSpPr>
        <p:spPr>
          <a:xfrm>
            <a:off x="4889134" y="4270389"/>
            <a:ext cx="2637183" cy="11079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MONITORAMENTO E AVALIAÇÃO DA IMPLEMENTAÇÃO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81AED08-F21E-4DA9-AC64-0504F9A97988}"/>
              </a:ext>
            </a:extLst>
          </p:cNvPr>
          <p:cNvSpPr txBox="1"/>
          <p:nvPr/>
        </p:nvSpPr>
        <p:spPr>
          <a:xfrm>
            <a:off x="964201" y="5135605"/>
            <a:ext cx="2637183" cy="14465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AVALIAÇÃO DE RESULTADOS E IMPACTOS DA POLÍTICA</a:t>
            </a:r>
          </a:p>
        </p:txBody>
      </p:sp>
      <p:sp>
        <p:nvSpPr>
          <p:cNvPr id="28" name="Seta: para Baixo 27">
            <a:extLst>
              <a:ext uri="{FF2B5EF4-FFF2-40B4-BE49-F238E27FC236}">
                <a16:creationId xmlns:a16="http://schemas.microsoft.com/office/drawing/2014/main" id="{CD198045-2AB2-4DA9-BF9F-7077E3E2BBCA}"/>
              </a:ext>
            </a:extLst>
          </p:cNvPr>
          <p:cNvSpPr/>
          <p:nvPr/>
        </p:nvSpPr>
        <p:spPr>
          <a:xfrm rot="10800000">
            <a:off x="1906477" y="4270389"/>
            <a:ext cx="662609" cy="752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7DDB622-7F60-4A54-A226-8A50005C94A7}"/>
              </a:ext>
            </a:extLst>
          </p:cNvPr>
          <p:cNvSpPr txBox="1"/>
          <p:nvPr/>
        </p:nvSpPr>
        <p:spPr>
          <a:xfrm>
            <a:off x="964201" y="2759365"/>
            <a:ext cx="2637183" cy="14465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b="1" dirty="0"/>
              <a:t>DECISÃO DE CONTINUIDADE, MUDANÇA OU ENCERRAMENTO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0440A53-F0FC-4EBC-A547-8B05ABB8B34B}"/>
              </a:ext>
            </a:extLst>
          </p:cNvPr>
          <p:cNvSpPr/>
          <p:nvPr/>
        </p:nvSpPr>
        <p:spPr>
          <a:xfrm>
            <a:off x="4610838" y="2225097"/>
            <a:ext cx="3139847" cy="183801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</a:rPr>
              <a:t>CAPACIDADES E INTERESSES DOS ATORES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6DBD890-7B91-4204-AAE9-B6F11B470C85}"/>
              </a:ext>
            </a:extLst>
          </p:cNvPr>
          <p:cNvSpPr/>
          <p:nvPr/>
        </p:nvSpPr>
        <p:spPr>
          <a:xfrm>
            <a:off x="4532244" y="2163730"/>
            <a:ext cx="3472070" cy="1899377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schemeClr val="tx1"/>
                </a:solidFill>
              </a:rPr>
              <a:t>CAPACIDADES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INSTITUCIONAIS</a:t>
            </a:r>
            <a:r>
              <a:rPr lang="pt-BR" sz="2200" dirty="0">
                <a:solidFill>
                  <a:schemeClr val="tx1"/>
                </a:solidFill>
              </a:rPr>
              <a:t> E </a:t>
            </a:r>
            <a:r>
              <a:rPr lang="pt-BR" sz="2200" b="1" dirty="0">
                <a:solidFill>
                  <a:schemeClr val="tx1"/>
                </a:solidFill>
              </a:rPr>
              <a:t>CAPACIDADES E INTERESSES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DOS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ATORES</a:t>
            </a:r>
          </a:p>
        </p:txBody>
      </p:sp>
    </p:spTree>
    <p:extLst>
      <p:ext uri="{BB962C8B-B14F-4D97-AF65-F5344CB8AC3E}">
        <p14:creationId xmlns:p14="http://schemas.microsoft.com/office/powerpoint/2010/main" val="2342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  <p:bldP spid="17" grpId="0" animBg="1"/>
      <p:bldP spid="18" grpId="0" animBg="1"/>
      <p:bldP spid="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5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273" y="274984"/>
            <a:ext cx="10032814" cy="109017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ELEMENTOS </a:t>
            </a:r>
            <a:r>
              <a:rPr lang="pt-BR" sz="4000" b="1" dirty="0" smtClean="0"/>
              <a:t>PARA </a:t>
            </a:r>
            <a:r>
              <a:rPr lang="pt-BR" sz="4000" b="1" dirty="0"/>
              <a:t>O SUCESSO NA FORMULAÇÃO E IMPLEMENTAÇÃO DAS POLÍTICAS PÚBLICAS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6A135C1-9B56-456A-870F-730C49316A7F}"/>
              </a:ext>
            </a:extLst>
          </p:cNvPr>
          <p:cNvSpPr txBox="1"/>
          <p:nvPr/>
        </p:nvSpPr>
        <p:spPr>
          <a:xfrm>
            <a:off x="1165273" y="1661275"/>
            <a:ext cx="3265058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000" dirty="0"/>
              <a:t>CAPACIDADES INSTITUCIONAIS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924856-944A-4D93-B907-A0FE322DC219}"/>
              </a:ext>
            </a:extLst>
          </p:cNvPr>
          <p:cNvSpPr txBox="1"/>
          <p:nvPr/>
        </p:nvSpPr>
        <p:spPr>
          <a:xfrm>
            <a:off x="1084840" y="2956439"/>
            <a:ext cx="3345491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ELEMENTOS DA ESTRUTURA DISPONÍVEL E DO MODO DE FUNCIONAMENTO DO ESTADO QUE AUMENTAM OU DIMINUEM A SUA POTÊNCIA PARA FORMULAR E IMPLEMENTAR UMA POLÍTICA</a:t>
            </a:r>
            <a:r>
              <a:rPr lang="pt-BR" sz="2000" b="1" dirty="0" smtClean="0"/>
              <a:t>.</a:t>
            </a:r>
          </a:p>
          <a:p>
            <a:pPr algn="ctr"/>
            <a:endParaRPr lang="pt-BR" sz="2000" b="1" dirty="0"/>
          </a:p>
          <a:p>
            <a:r>
              <a:rPr lang="pt-BR" b="1" dirty="0" smtClean="0"/>
              <a:t>EX: ORÇAMENTO, ESTABILIDADE DOS QUADROS TÉCNICOS, TECNOLOGIAS DE DADOS</a:t>
            </a:r>
            <a:r>
              <a:rPr lang="pt-BR" b="1" dirty="0"/>
              <a:t>, </a:t>
            </a:r>
            <a:r>
              <a:rPr lang="pt-BR" b="1" dirty="0" smtClean="0"/>
              <a:t>ETC</a:t>
            </a:r>
            <a:endParaRPr lang="pt-BR" b="1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23F157A6-0018-4CC0-9D36-8ADD8ED3EEF8}"/>
              </a:ext>
            </a:extLst>
          </p:cNvPr>
          <p:cNvSpPr txBox="1"/>
          <p:nvPr/>
        </p:nvSpPr>
        <p:spPr>
          <a:xfrm>
            <a:off x="4651053" y="1648296"/>
            <a:ext cx="3236759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000" dirty="0"/>
              <a:t>CAPACIDADES DOS ATORES 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093B06E8-15EF-4B49-BE32-71D4F972C627}"/>
              </a:ext>
            </a:extLst>
          </p:cNvPr>
          <p:cNvSpPr txBox="1"/>
          <p:nvPr/>
        </p:nvSpPr>
        <p:spPr>
          <a:xfrm>
            <a:off x="4637342" y="2956439"/>
            <a:ext cx="3321802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COMPETÊNCIAS TÉCNICAS E COMPETÊNCIAS POLÍTICAS PARA A GESTÃO E PARA A IMPLEMENTAÇÃO DE PROGRAMAS, PROJETOS E AÇÕES SISTÊMICAS DE MODO PLENO</a:t>
            </a:r>
          </a:p>
          <a:p>
            <a:pPr algn="ctr"/>
            <a:endParaRPr lang="pt-BR" sz="2000" b="1" dirty="0" smtClean="0"/>
          </a:p>
          <a:p>
            <a:pPr algn="ctr"/>
            <a:endParaRPr lang="pt-BR" sz="2000" b="1" dirty="0"/>
          </a:p>
          <a:p>
            <a:pPr algn="ctr"/>
            <a:r>
              <a:rPr lang="pt-BR" b="1" dirty="0"/>
              <a:t>EX: COMPETÊNCIA DE ARTICULAÇÃO DE ATORES E DE RECURSOS.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46D4291-9D88-42D6-A8A4-DB4BD2113B4E}"/>
              </a:ext>
            </a:extLst>
          </p:cNvPr>
          <p:cNvSpPr txBox="1"/>
          <p:nvPr/>
        </p:nvSpPr>
        <p:spPr>
          <a:xfrm>
            <a:off x="8189843" y="1661275"/>
            <a:ext cx="3379891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000" dirty="0"/>
              <a:t>INTERESSES DOS ATORES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FE604CF-3C70-42B8-A5AF-9D604111D603}"/>
              </a:ext>
            </a:extLst>
          </p:cNvPr>
          <p:cNvSpPr txBox="1"/>
          <p:nvPr/>
        </p:nvSpPr>
        <p:spPr>
          <a:xfrm>
            <a:off x="8109411" y="2973051"/>
            <a:ext cx="3468695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ADERÊNCIA / CONEXÃO ENTRE OS INTERESSES DOS ATORES E AS PROPOSIÇÕES DA POLÍTICA.</a:t>
            </a:r>
          </a:p>
          <a:p>
            <a:pPr algn="ctr"/>
            <a:endParaRPr lang="pt-BR" sz="16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CRENÇAS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ESFORÇO ENVOLVIDO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RECOMPENSAS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MONITORAMENTO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ESPÍRITO DE CORPO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LIDERANÇA COMPARTILHADA</a:t>
            </a:r>
          </a:p>
        </p:txBody>
      </p:sp>
    </p:spTree>
    <p:extLst>
      <p:ext uri="{BB962C8B-B14F-4D97-AF65-F5344CB8AC3E}">
        <p14:creationId xmlns:p14="http://schemas.microsoft.com/office/powerpoint/2010/main" val="22770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865" y="249226"/>
            <a:ext cx="9732135" cy="56214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BR" sz="4000" b="1" dirty="0"/>
              <a:t>CAPACIDADES INSTITUCIONAIS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4FC3B0A-FF66-4D0C-90B4-2C5811D11040}"/>
              </a:ext>
            </a:extLst>
          </p:cNvPr>
          <p:cNvSpPr txBox="1"/>
          <p:nvPr/>
        </p:nvSpPr>
        <p:spPr>
          <a:xfrm>
            <a:off x="1100879" y="1220133"/>
            <a:ext cx="105231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/>
              <a:t>No processo de FORMULAÇÃO/DESENHO da Política Pública, realizamos (consciente ou inconscientemente) uma espécie de </a:t>
            </a:r>
            <a:r>
              <a:rPr lang="pt-BR" sz="2600" b="1" dirty="0"/>
              <a:t>mapeamento e projeção de quais serão as capacidades institucionais que precisaremos dispor para essa política funcionar</a:t>
            </a:r>
            <a:r>
              <a:rPr lang="pt-BR" sz="2600" dirty="0"/>
              <a:t>. 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Quanto mais detalhado e cuidadoso for esse mapeamento, mais chance teremos de buscar e mobilizar essas capacidades e garantir boas condições de implementação.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Além disso, </a:t>
            </a:r>
            <a:r>
              <a:rPr lang="pt-BR" sz="2600" b="1" dirty="0"/>
              <a:t>no processo de implementação, necessidades não previstas se manifestam</a:t>
            </a:r>
            <a:r>
              <a:rPr lang="pt-BR" sz="2600" dirty="0"/>
              <a:t>. Por isso, a </a:t>
            </a:r>
            <a:r>
              <a:rPr lang="pt-BR" sz="2600" b="1" dirty="0"/>
              <a:t>importância de um monitoramento da implementação para realizarmos correções de rota</a:t>
            </a:r>
            <a:r>
              <a:rPr lang="pt-BR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3619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34" y="254823"/>
            <a:ext cx="9436466" cy="5068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BR" sz="4000" b="1" dirty="0"/>
              <a:t>CAPACIDADES INSTITUCIONAIS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4FC3B0A-FF66-4D0C-90B4-2C5811D11040}"/>
              </a:ext>
            </a:extLst>
          </p:cNvPr>
          <p:cNvSpPr txBox="1"/>
          <p:nvPr/>
        </p:nvSpPr>
        <p:spPr>
          <a:xfrm>
            <a:off x="1165273" y="940088"/>
            <a:ext cx="1052314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Quais capacidades temos de acionar para que o projeto/ a política possua </a:t>
            </a:r>
            <a:r>
              <a:rPr lang="pt-BR" sz="2600" b="1" dirty="0"/>
              <a:t>os profissionais necessários para a sua implementação</a:t>
            </a:r>
            <a:r>
              <a:rPr lang="pt-BR" sz="2600" dirty="0"/>
              <a:t>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Que tipo de necessidades de </a:t>
            </a:r>
            <a:r>
              <a:rPr lang="pt-BR" sz="2600" b="1" dirty="0"/>
              <a:t>infraestrutura física o projeto / a política necessita</a:t>
            </a:r>
            <a:r>
              <a:rPr lang="pt-BR" sz="2600" dirty="0"/>
              <a:t>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Que tipo de </a:t>
            </a:r>
            <a:r>
              <a:rPr lang="pt-BR" sz="2600" b="1" dirty="0"/>
              <a:t>processos precisamos ter desenhados e compreendidos pelas pessoas para que essa política seja implementada</a:t>
            </a:r>
            <a:r>
              <a:rPr lang="pt-BR" sz="2600" dirty="0"/>
              <a:t>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Que </a:t>
            </a:r>
            <a:r>
              <a:rPr lang="pt-BR" sz="2600" b="1" dirty="0"/>
              <a:t>orçamento </a:t>
            </a:r>
            <a:r>
              <a:rPr lang="pt-BR" sz="2600" dirty="0"/>
              <a:t>precisaremos mobilizar e </a:t>
            </a:r>
            <a:r>
              <a:rPr lang="pt-BR" sz="2600" b="1" dirty="0"/>
              <a:t>por quanto tempo</a:t>
            </a:r>
            <a:r>
              <a:rPr lang="pt-BR" sz="2600" dirty="0"/>
              <a:t>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Que </a:t>
            </a:r>
            <a:r>
              <a:rPr lang="pt-BR" sz="2600" b="1" dirty="0"/>
              <a:t>atores da sociedade civil ou de outras secretarias precisaremos mobilizar</a:t>
            </a:r>
            <a:r>
              <a:rPr lang="pt-BR" sz="2600" dirty="0"/>
              <a:t> para apoiar ou participar do projeto?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600" dirty="0"/>
              <a:t>Que tipo de </a:t>
            </a:r>
            <a:r>
              <a:rPr lang="pt-BR" sz="2600" b="1" dirty="0"/>
              <a:t>dados precisamos coletar antes e durante a implementação para assegurar a sustentação do projeto e a avaliação de sua execuçã</a:t>
            </a:r>
            <a:r>
              <a:rPr lang="pt-BR" sz="2600" dirty="0"/>
              <a:t>o? Que estrutura precisaremos para isso?</a:t>
            </a:r>
          </a:p>
        </p:txBody>
      </p:sp>
    </p:spTree>
    <p:extLst>
      <p:ext uri="{BB962C8B-B14F-4D97-AF65-F5344CB8AC3E}">
        <p14:creationId xmlns:p14="http://schemas.microsoft.com/office/powerpoint/2010/main" val="260092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7BE009FC-5D30-4F53-B148-CB0BE373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5534" y="254823"/>
            <a:ext cx="9436466" cy="50689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BR" sz="4000" b="1" dirty="0"/>
              <a:t>CAPACIDADES </a:t>
            </a:r>
            <a:r>
              <a:rPr lang="pt-BR" sz="4000" b="1" dirty="0" smtClean="0"/>
              <a:t>DOS ATORES</a:t>
            </a:r>
            <a:endParaRPr lang="pt-BR" sz="4000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4FC3B0A-FF66-4D0C-90B4-2C5811D11040}"/>
              </a:ext>
            </a:extLst>
          </p:cNvPr>
          <p:cNvSpPr txBox="1"/>
          <p:nvPr/>
        </p:nvSpPr>
        <p:spPr>
          <a:xfrm>
            <a:off x="1165273" y="940088"/>
            <a:ext cx="105231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No processo de formulação das políticas públicas, é preciso antecipar e </a:t>
            </a:r>
            <a:r>
              <a:rPr lang="pt-BR" sz="2600" b="1" dirty="0" smtClean="0"/>
              <a:t>mapear quais são as competências técnicas e políticas dos atores. </a:t>
            </a:r>
            <a:r>
              <a:rPr lang="pt-BR" sz="2600" dirty="0" smtClean="0"/>
              <a:t>Esses atores são </a:t>
            </a:r>
            <a:r>
              <a:rPr lang="pt-BR" sz="2600" b="1" dirty="0" smtClean="0"/>
              <a:t>individuais e coletivos.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O mapeamento das capacidades dos atores permite que possamos ter uma </a:t>
            </a:r>
            <a:r>
              <a:rPr lang="pt-BR" sz="2600" b="1" dirty="0" smtClean="0"/>
              <a:t>visão realista do que os atores efetivamente podem fazer e do quanto podemos ampliar as suas capacidades </a:t>
            </a:r>
            <a:r>
              <a:rPr lang="pt-BR" sz="2600" dirty="0" smtClean="0"/>
              <a:t>para que a política aconteça com sucesso.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Além disso, por um lado, </a:t>
            </a:r>
            <a:r>
              <a:rPr lang="pt-BR" sz="2600" b="1" dirty="0" smtClean="0"/>
              <a:t>o processo de implementação amplia as capacidades dos atores</a:t>
            </a:r>
            <a:r>
              <a:rPr lang="pt-BR" sz="2600" dirty="0" smtClean="0"/>
              <a:t> e, por outro lado, </a:t>
            </a:r>
            <a:r>
              <a:rPr lang="pt-BR" sz="2600" b="1" dirty="0"/>
              <a:t>pode nos fazer enxergar capacidades insuficientes que não fomos capazes de antever </a:t>
            </a:r>
            <a:r>
              <a:rPr lang="pt-BR" sz="2600" dirty="0" smtClean="0"/>
              <a:t>na formulação da política.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846035458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37</TotalTime>
  <Words>906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 Gothic Book</vt:lpstr>
      <vt:lpstr>Wingdings</vt:lpstr>
      <vt:lpstr>Cortar</vt:lpstr>
      <vt:lpstr>POLÍTICAS PÚBLICAS DE EDUCAÇÃO </vt:lpstr>
      <vt:lpstr>AFINAL DE CONTAS, O QUE É UMA POLÍTICA PÚBLICA?</vt:lpstr>
      <vt:lpstr>A PRODUÇÃO DE UMA POLÍTICA PÚBLICA SE DÁ POR MEIO DAS INSTITUIÇÕES </vt:lpstr>
      <vt:lpstr>CICLO DAS POLITICAS PÚBLICAS</vt:lpstr>
      <vt:lpstr>CICLO DAS POLITICAS PÚBLICAS</vt:lpstr>
      <vt:lpstr>ELEMENTOS PARA O SUCESSO NA FORMULAÇÃO E IMPLEMENTAÇÃO DAS POLÍTICAS PÚBLICAS</vt:lpstr>
      <vt:lpstr>CAPACIDADES INSTITUCIONAIS</vt:lpstr>
      <vt:lpstr>CAPACIDADES INSTITUCIONAIS</vt:lpstr>
      <vt:lpstr>CAPACIDADES DOS ATORES</vt:lpstr>
      <vt:lpstr>INTERESSES DOS ATORES</vt:lpstr>
      <vt:lpstr>INTERESSES DOS ATORES</vt:lpstr>
      <vt:lpstr>COMO PODEMOS LER ESSAS QUESTÕES À LUZ DO DESAFIO DE TORNAR AS COMUNDIADES DE APRENDIZAGEM UMA POLÍTICA PÚBLICA?</vt:lpstr>
      <vt:lpstr>MUITO 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DE EDUCAÇÃO</dc:title>
  <dc:creator>Alexsandro Santos</dc:creator>
  <cp:lastModifiedBy>Alexsandro Nascimento Santo</cp:lastModifiedBy>
  <cp:revision>13</cp:revision>
  <dcterms:created xsi:type="dcterms:W3CDTF">2018-09-19T02:37:02Z</dcterms:created>
  <dcterms:modified xsi:type="dcterms:W3CDTF">2018-09-19T14:06:22Z</dcterms:modified>
</cp:coreProperties>
</file>